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"/>
  <Override PartName="/ppt/media/image4.svg" ContentType="image/svg"/>
  <Override PartName="/ppt/media/image6.svg" ContentType="image/svg"/>
  <Override PartName="/ppt/media/image8.svg" ContentType="image/svg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firstSlideNum="0" showSpecialPlsOnTitleSld="0">
  <p:sldMasterIdLst>
    <p:sldMasterId id="2147483687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23523" autoAdjust="0"/>
    <p:restoredTop sz="77488" autoAdjust="0"/>
  </p:normalViewPr>
  <p:slideViewPr>
    <p:cSldViewPr snapToGrid="0">
      <p:cViewPr>
        <p:scale>
          <a:sx n="80" d="100"/>
          <a:sy n="80" d="100"/>
        </p:scale>
        <p:origin x="1014" y="48"/>
      </p:cViewPr>
      <p:guideLst>
        <p:guide orient="horz" pos="2159"/>
        <p:guide pos="3839"/>
      </p:guideLst>
    </p:cSldViewPr>
  </p:slid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0" d="100"/>
          <a:sy n="90" d="100"/>
        </p:scale>
        <p:origin x="2922" y="108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7A7DAC95-7736-4901-A2FA-E874974BAE6B}" type="datetime1">
              <a:rPr lang="ko-KR" altLang="en-US"/>
              <a:pPr lvl="0">
                <a:defRPr/>
              </a:pPr>
              <a:t>2024-06-19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9C295E3-9F4C-4CEF-8E6C-364A5FE64210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9C295E3-9F4C-4CEF-8E6C-364A5FE64210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sv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png"  /><Relationship Id="rId3" Type="http://schemas.openxmlformats.org/officeDocument/2006/relationships/image" Target="../media/image4.sv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5.png"  /><Relationship Id="rId3" Type="http://schemas.openxmlformats.org/officeDocument/2006/relationships/image" Target="../media/image6.sv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7.png"  /><Relationship Id="rId3" Type="http://schemas.openxmlformats.org/officeDocument/2006/relationships/image" Target="../media/image8.sv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png"  /><Relationship Id="rId3" Type="http://schemas.openxmlformats.org/officeDocument/2006/relationships/image" Target="../media/image4.svg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4E49C4-EF39-4C85-8A99-C50FB96E6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DAC2C47-36F3-4A8B-BF4B-F9768E86BA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388F3D-3833-4517-B958-A4D6A7980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A6D958-7178-4FE9-BFEA-A241947D1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100EE1-8CCF-4006-90B7-E2282199E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8F903-8762-47BB-A946-C25339C031F7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A63410E6-A05F-4E7A-8DF2-4799E37CC3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3459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63AE9B-0223-48CE-AABD-A1FF8F465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B7D7CA-7D38-4331-841D-49B0807022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5EA8AE-048D-4572-9A46-83B1607FF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B4C7C7-07AB-4084-9FCC-2C2B902FB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5CBF7E-91B3-4B6D-B321-C8F5D15FE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8F903-8762-47BB-A946-C25339C031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69DD04-EA46-423E-8148-DBB84932D0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96EDFE-2923-40AD-8BF5-3C7534DA5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FF2370-2827-4B79-A978-B90408E63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878BA0-89CF-4BDF-9E04-3ADF69554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0C2EBE-E430-40FE-AFFE-C5EAD6FCE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8F903-8762-47BB-A946-C25339C031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369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972DAF-44F1-4742-9837-D6C2C0741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8E53D3-27C4-408A-B44B-3F3DC760F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B9C682-A449-46DF-9EED-0C3C3C3FE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EF520F-1209-4EFC-8386-4EC971282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86A6D6-8A5E-4702-85C1-7E53477C5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8F903-8762-47BB-A946-C25339C031F7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0BC0F9F7-62A6-4804-AC23-1C7721CE20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191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래픽 1">
            <a:extLst>
              <a:ext uri="{FF2B5EF4-FFF2-40B4-BE49-F238E27FC236}">
                <a16:creationId xmlns:a16="http://schemas.microsoft.com/office/drawing/2014/main" id="{6958C98E-A4E0-4067-A946-3B0DBECF92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643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>
            <a:extLst>
              <a:ext uri="{FF2B5EF4-FFF2-40B4-BE49-F238E27FC236}">
                <a16:creationId xmlns:a16="http://schemas.microsoft.com/office/drawing/2014/main" id="{3CDE1124-A6EE-4959-8244-B107D58E21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428343"/>
            <a:ext cx="12192000" cy="6426200"/>
          </a:xfrm>
          <a:prstGeom prst="rect">
            <a:avLst/>
          </a:prstGeom>
        </p:spPr>
      </p:pic>
      <p:sp>
        <p:nvSpPr>
          <p:cNvPr id="2" name="슬라이드 번호 개체 틀 4">
            <a:extLst>
              <a:ext uri="{FF2B5EF4-FFF2-40B4-BE49-F238E27FC236}">
                <a16:creationId xmlns:a16="http://schemas.microsoft.com/office/drawing/2014/main" id="{9BD77C84-C93C-E9FB-F6D6-10CEF5176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4975" y="6600825"/>
            <a:ext cx="2743200" cy="25717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E1E8F903-8762-47BB-A946-C25339C031F7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29252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래픽 9">
            <a:extLst>
              <a:ext uri="{FF2B5EF4-FFF2-40B4-BE49-F238E27FC236}">
                <a16:creationId xmlns:a16="http://schemas.microsoft.com/office/drawing/2014/main" id="{3BDF4EAB-1CB0-4A07-A933-10B1971872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193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9B682C-6137-4941-983F-F8B97828B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C99653-D38C-40FC-AA14-B851461A2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554FD1-C0A6-4022-9525-5EA4744D1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E84C8DE-14FF-49E8-AEB2-EF61946F1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8F903-8762-47BB-A946-C25339C031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885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09CCB3C-1E9B-4BD2-A1FF-D2225F46F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85F6570-10A4-4886-8BE7-CEE7FBF42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C504AE-DD90-480D-89A4-1B10EA093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8F903-8762-47BB-A946-C25339C031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341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3B2272-6379-4E85-A8E4-91A6A5FEA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42820E-1466-4736-8B16-612E624DD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31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271880-EE9E-40EF-9F8F-8FAE78F4A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AD6D7E-1081-4728-9AC4-7801DE9C6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66E4F1-2285-47CE-83A7-F3967DE1A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C9FE1-EC6C-442E-B095-E80743A94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8F903-8762-47BB-A946-C25339C031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984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0BB743-8CF0-4255-9B39-9594ADEE2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4599186-A0EF-4DC4-B203-6AA23EED72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31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9CCDCD-972A-4854-A508-15B9DC851B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BF2DB3-CFBA-4E3F-B29F-EECAA5348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69BCAF-D546-44AB-8C61-29071EF0E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6B3B79-F570-40AB-A33D-286D02D71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8F903-8762-47BB-A946-C25339C031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74253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Office 테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E1E8F903-8762-47BB-A946-C25339C031F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ransition xmlns:mc="http://schemas.openxmlformats.org/markup-compatibility/2006" xmlns:hp="http://schemas.haansoft.com/office/presentation/8.0" mc:Ignorable="hp" hp:hslDur="500"/>
  <p:hf hdr="0" ft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23.png"  /><Relationship Id="rId4" Type="http://schemas.openxmlformats.org/officeDocument/2006/relationships/image" Target="../media/image23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4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24.png"  /><Relationship Id="rId4" Type="http://schemas.openxmlformats.org/officeDocument/2006/relationships/image" Target="../media/image25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26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27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4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4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9.png"  /><Relationship Id="rId4" Type="http://schemas.openxmlformats.org/officeDocument/2006/relationships/image" Target="../media/image10.jpeg"  /><Relationship Id="rId5" Type="http://schemas.openxmlformats.org/officeDocument/2006/relationships/image" Target="../media/image11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14.jpeg"  /><Relationship Id="rId4" Type="http://schemas.openxmlformats.org/officeDocument/2006/relationships/image" Target="../media/image15.png"  /><Relationship Id="rId5" Type="http://schemas.openxmlformats.org/officeDocument/2006/relationships/image" Target="../media/image16.jpeg"  /><Relationship Id="rId6" Type="http://schemas.openxmlformats.org/officeDocument/2006/relationships/image" Target="../media/image17.png"  /><Relationship Id="rId7" Type="http://schemas.openxmlformats.org/officeDocument/2006/relationships/image" Target="../media/image18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19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20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21.png"  /><Relationship Id="rId4" Type="http://schemas.openxmlformats.org/officeDocument/2006/relationships/image" Target="../media/image22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849006" y="2995160"/>
            <a:ext cx="6663315" cy="1251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500"/>
              </a:spcBef>
              <a:defRPr/>
            </a:pPr>
            <a:r>
              <a:rPr lang="ko-KR" altLang="en-US" sz="3600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경량화된 </a:t>
            </a:r>
            <a:r>
              <a:rPr lang="en-US" altLang="ko-KR" sz="3600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Multi-modal </a:t>
            </a:r>
            <a:r>
              <a:rPr lang="ko-KR" altLang="en-US" sz="3600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기반 </a:t>
            </a:r>
            <a:endParaRPr lang="ko-KR" altLang="en-US" sz="3600" b="1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  <a:p>
            <a:pPr algn="ctr">
              <a:spcBef>
                <a:spcPts val="500"/>
              </a:spcBef>
              <a:defRPr/>
            </a:pPr>
            <a:r>
              <a:rPr lang="ko-KR" altLang="en-US" sz="3600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검색 시스템</a:t>
            </a:r>
            <a:endParaRPr lang="ko-KR" altLang="en-US" sz="3600" b="1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82937" y="4491945"/>
            <a:ext cx="5091236" cy="13259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데이터마이닝 프로젝트</a:t>
            </a:r>
            <a:endParaRPr lang="ko-KR" altLang="en-US" b="1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ko-KR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120230246</a:t>
            </a:r>
            <a:r>
              <a:rPr lang="ko-KR" altLang="en-US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   정       준    </a:t>
            </a:r>
            <a:endParaRPr lang="ko-KR" altLang="en-US" b="1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ko-KR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120240286</a:t>
            </a:r>
            <a:r>
              <a:rPr lang="ko-KR" altLang="en-US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   양  준  성 </a:t>
            </a:r>
            <a:endParaRPr lang="ko-KR" altLang="en-US" b="1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987771" y="4284636"/>
            <a:ext cx="6199464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0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3" y="292282"/>
            <a:ext cx="47941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실험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36692" y="1599648"/>
            <a:ext cx="9718616" cy="493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endParaRPr lang="en-US" altLang="ko-KR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1)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데이터셋 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Flickr8k</a:t>
            </a:r>
            <a:endParaRPr lang="en-US" altLang="ko-KR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  <p:sp>
        <p:nvSpPr>
          <p:cNvPr id="18" name=""/>
          <p:cNvSpPr txBox="1"/>
          <p:nvPr/>
        </p:nvSpPr>
        <p:spPr>
          <a:xfrm>
            <a:off x="1059655" y="1996597"/>
            <a:ext cx="9350374" cy="2011523"/>
          </a:xfrm>
          <a:prstGeom prst="rect">
            <a:avLst/>
          </a:prstGeom>
        </p:spPr>
        <p:txBody>
          <a:bodyPr wrap="square">
            <a:spAutoFit/>
          </a:bodyPr>
          <a:p>
            <a:pPr marL="257040" indent="-257040">
              <a:buFont typeface="Arial"/>
              <a:buChar char="•"/>
              <a:defRPr/>
            </a:pPr>
            <a:r>
              <a:rPr lang="en-US" altLang="ko-KR"/>
              <a:t>8,092</a:t>
            </a:r>
            <a:r>
              <a:rPr lang="ko-KR" altLang="en-US"/>
              <a:t>장의 이미지와 </a:t>
            </a:r>
            <a:r>
              <a:rPr lang="en-US" altLang="ko-KR"/>
              <a:t>5</a:t>
            </a:r>
            <a:r>
              <a:rPr lang="ko-KR" altLang="en-US"/>
              <a:t>개의 서로 다른 캡션으로 구성</a:t>
            </a:r>
            <a:endParaRPr lang="ko-KR" altLang="en-US"/>
          </a:p>
          <a:p>
            <a:pPr marL="0" indent="0">
              <a:buFont typeface="Arial"/>
              <a:buNone/>
              <a:defRPr/>
            </a:pPr>
            <a:r>
              <a:rPr lang="ko-KR" altLang="en-US"/>
              <a:t>  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‘</a:t>
            </a:r>
            <a:r>
              <a:rPr lang="ko-KR" altLang="en-US"/>
              <a:t>이미지</a:t>
            </a:r>
            <a:r>
              <a:rPr lang="en-US" altLang="ko-KR"/>
              <a:t>-</a:t>
            </a:r>
            <a:r>
              <a:rPr lang="ko-KR" altLang="en-US"/>
              <a:t>텍스트</a:t>
            </a:r>
            <a:r>
              <a:rPr lang="en-US" altLang="ko-KR"/>
              <a:t>’</a:t>
            </a:r>
            <a:r>
              <a:rPr lang="ko-KR" altLang="en-US"/>
              <a:t>간 연관성 학습에 유용</a:t>
            </a:r>
            <a:endParaRPr lang="ko-KR" altLang="en-US"/>
          </a:p>
          <a:p>
            <a:pPr marL="0" indent="0">
              <a:buFont typeface="Arial"/>
              <a:buNone/>
              <a:defRPr/>
            </a:pPr>
            <a:endParaRPr lang="ko-KR" altLang="en-US"/>
          </a:p>
          <a:p>
            <a:pPr marL="257040" indent="-257040">
              <a:buFont typeface="Arial"/>
              <a:buChar char="•"/>
              <a:defRPr/>
            </a:pPr>
            <a:r>
              <a:rPr lang="ko-KR" altLang="en-US"/>
              <a:t>학습용</a:t>
            </a:r>
            <a:r>
              <a:rPr lang="en-US" altLang="ko-KR"/>
              <a:t>(60%),</a:t>
            </a:r>
            <a:r>
              <a:rPr lang="ko-KR" altLang="en-US"/>
              <a:t> 검증용</a:t>
            </a:r>
            <a:r>
              <a:rPr lang="en-US" altLang="ko-KR"/>
              <a:t>(20%),</a:t>
            </a:r>
            <a:r>
              <a:rPr lang="ko-KR" altLang="en-US"/>
              <a:t> 테스트용</a:t>
            </a:r>
            <a:r>
              <a:rPr lang="en-US" altLang="ko-KR"/>
              <a:t>(20%)</a:t>
            </a:r>
            <a:r>
              <a:rPr lang="ko-KR" altLang="en-US"/>
              <a:t>으로 분리</a:t>
            </a:r>
            <a:endParaRPr lang="ko-KR" altLang="en-US"/>
          </a:p>
          <a:p>
            <a:pPr marL="0" indent="0">
              <a:buFont typeface="Arial"/>
              <a:buNone/>
              <a:defRPr/>
            </a:pPr>
            <a:endParaRPr lang="en-US" altLang="ko-KR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</p:txBody>
      </p:sp>
      <p:pic>
        <p:nvPicPr>
          <p:cNvPr id="21" name=""/>
          <p:cNvPicPr>
            <a:picLocks noChangeAspect="1"/>
          </p:cNvPicPr>
          <p:nvPr/>
        </p:nvPicPr>
        <p:blipFill rotWithShape="1">
          <a:blip r:embed="rId3"/>
          <a:srcRect r="5180" b="67010"/>
          <a:stretch>
            <a:fillRect/>
          </a:stretch>
        </p:blipFill>
        <p:spPr>
          <a:xfrm>
            <a:off x="1275177" y="3845053"/>
            <a:ext cx="5233573" cy="1787262"/>
          </a:xfrm>
          <a:prstGeom prst="rect">
            <a:avLst/>
          </a:prstGeom>
        </p:spPr>
      </p:pic>
      <p:pic>
        <p:nvPicPr>
          <p:cNvPr id="22" name=""/>
          <p:cNvPicPr>
            <a:picLocks noChangeAspect="1"/>
          </p:cNvPicPr>
          <p:nvPr/>
        </p:nvPicPr>
        <p:blipFill rotWithShape="1">
          <a:blip r:embed="rId4"/>
          <a:srcRect t="32230" r="5180" b="33020"/>
          <a:stretch>
            <a:fillRect/>
          </a:stretch>
        </p:blipFill>
        <p:spPr>
          <a:xfrm>
            <a:off x="6508750" y="3806952"/>
            <a:ext cx="5233573" cy="18825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3" y="292282"/>
            <a:ext cx="47941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실험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36692" y="1599648"/>
            <a:ext cx="9718616" cy="493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endParaRPr lang="en-US" altLang="ko-KR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2) 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실험 스펙 및 설정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  <p:sp>
        <p:nvSpPr>
          <p:cNvPr id="22" name=""/>
          <p:cNvSpPr txBox="1"/>
          <p:nvPr/>
        </p:nvSpPr>
        <p:spPr>
          <a:xfrm>
            <a:off x="998649" y="1559037"/>
            <a:ext cx="7032626" cy="3315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Font typeface="Arial"/>
              <a:buNone/>
              <a:defRPr/>
            </a:pPr>
            <a:endParaRPr lang="ko-KR" altLang="en-US"/>
          </a:p>
          <a:p>
            <a:pPr marL="0" indent="0">
              <a:buFont typeface="Arial"/>
              <a:buNone/>
              <a:defRPr/>
            </a:pPr>
            <a:r>
              <a:rPr lang="en-US" altLang="ko-KR" b="1"/>
              <a:t>&lt;</a:t>
            </a:r>
            <a:r>
              <a:rPr lang="ko-KR" altLang="en-US" b="1"/>
              <a:t>실험 스펙</a:t>
            </a:r>
            <a:r>
              <a:rPr lang="en-US" altLang="ko-KR" b="1"/>
              <a:t> : </a:t>
            </a:r>
            <a:r>
              <a:rPr lang="ko-KR" altLang="en-US" b="1"/>
              <a:t>서버</a:t>
            </a:r>
            <a:r>
              <a:rPr lang="en-US" altLang="ko-KR" b="1"/>
              <a:t>&gt;</a:t>
            </a:r>
            <a:endParaRPr lang="en-US" altLang="ko-KR" b="1"/>
          </a:p>
          <a:p>
            <a:pPr marL="0" indent="0">
              <a:buFont typeface="Arial"/>
              <a:buNone/>
              <a:defRPr/>
            </a:pPr>
            <a:endParaRPr lang="en-US" altLang="ko-KR"/>
          </a:p>
          <a:p>
            <a:pPr marL="257040" indent="-257040">
              <a:lnSpc>
                <a:spcPct val="175000"/>
              </a:lnSpc>
              <a:buClr>
                <a:schemeClr val="tx1"/>
              </a:buClr>
              <a:buFont typeface="Arial"/>
              <a:buChar char="•"/>
              <a:defRPr/>
            </a:pPr>
            <a:r>
              <a:rPr lang="en-US" altLang="ko-KR">
                <a:solidFill>
                  <a:schemeClr val="tx1"/>
                </a:solidFill>
              </a:rPr>
              <a:t>CPU : Intel(R) Core(TM) i9-10980XE CPU</a:t>
            </a:r>
            <a:endParaRPr lang="en-US" altLang="ko-KR">
              <a:solidFill>
                <a:schemeClr val="tx1"/>
              </a:solidFill>
            </a:endParaRPr>
          </a:p>
          <a:p>
            <a:pPr marL="257040" indent="-257040">
              <a:lnSpc>
                <a:spcPct val="175000"/>
              </a:lnSpc>
              <a:buClr>
                <a:schemeClr val="tx1"/>
              </a:buClr>
              <a:buFont typeface="Arial"/>
              <a:buChar char="•"/>
              <a:defRPr/>
            </a:pPr>
            <a:r>
              <a:rPr lang="en-US" altLang="ko-KR">
                <a:solidFill>
                  <a:schemeClr val="tx1"/>
                </a:solidFill>
              </a:rPr>
              <a:t>RAM : 128GB</a:t>
            </a:r>
            <a:endParaRPr lang="en-US" altLang="ko-KR">
              <a:solidFill>
                <a:schemeClr val="tx1"/>
              </a:solidFill>
            </a:endParaRPr>
          </a:p>
          <a:p>
            <a:pPr marL="257040" indent="-257040">
              <a:lnSpc>
                <a:spcPct val="175000"/>
              </a:lnSpc>
              <a:buClr>
                <a:schemeClr val="tx1"/>
              </a:buClr>
              <a:buFont typeface="Arial"/>
              <a:buChar char="•"/>
              <a:defRPr/>
            </a:pPr>
            <a:r>
              <a:rPr lang="en-US" altLang="ko-KR">
                <a:solidFill>
                  <a:schemeClr val="tx1"/>
                </a:solidFill>
              </a:rPr>
              <a:t>VGA : GeForce RTX3090 24GB * 2</a:t>
            </a:r>
            <a:endParaRPr lang="en-US" altLang="ko-KR">
              <a:solidFill>
                <a:schemeClr val="tx1"/>
              </a:solidFill>
            </a:endParaRPr>
          </a:p>
          <a:p>
            <a:pPr marL="257040" indent="-257040">
              <a:lnSpc>
                <a:spcPct val="175000"/>
              </a:lnSpc>
              <a:buClr>
                <a:schemeClr val="tx1"/>
              </a:buClr>
              <a:buFont typeface="Arial"/>
              <a:buChar char="•"/>
              <a:defRPr/>
            </a:pPr>
            <a:r>
              <a:rPr lang="en-US" altLang="ko-KR">
                <a:solidFill>
                  <a:schemeClr val="tx1"/>
                </a:solidFill>
              </a:rPr>
              <a:t>Python : Ver 3.11.8</a:t>
            </a:r>
            <a:endParaRPr lang="en-US" altLang="ko-KR">
              <a:solidFill>
                <a:schemeClr val="tx1"/>
              </a:solidFill>
            </a:endParaRPr>
          </a:p>
          <a:p>
            <a:pPr marL="257040" indent="-257040">
              <a:lnSpc>
                <a:spcPct val="175000"/>
              </a:lnSpc>
              <a:buClr>
                <a:schemeClr val="tx1"/>
              </a:buClr>
              <a:buFont typeface="Arial"/>
              <a:buChar char="•"/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cxnSp>
        <p:nvCxnSpPr>
          <p:cNvPr id="23" name=""/>
          <p:cNvCxnSpPr/>
          <p:nvPr/>
        </p:nvCxnSpPr>
        <p:spPr>
          <a:xfrm rot="16200000" flipH="1">
            <a:off x="3869674" y="3976544"/>
            <a:ext cx="4488656" cy="36004"/>
          </a:xfrm>
          <a:prstGeom prst="line">
            <a:avLst/>
          </a:prstGeom>
          <a:ln w="25400">
            <a:solidFill>
              <a:schemeClr val="dk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"/>
          <p:cNvSpPr txBox="1"/>
          <p:nvPr/>
        </p:nvSpPr>
        <p:spPr>
          <a:xfrm>
            <a:off x="6354081" y="1539988"/>
            <a:ext cx="7032626" cy="3382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Font typeface="Arial"/>
              <a:buNone/>
              <a:defRPr/>
            </a:pPr>
            <a:endParaRPr lang="en-US" altLang="ko-KR"/>
          </a:p>
          <a:p>
            <a:pPr marL="0" indent="0">
              <a:buFont typeface="Arial"/>
              <a:buNone/>
              <a:defRPr/>
            </a:pPr>
            <a:r>
              <a:rPr lang="en-US" altLang="ko-KR" b="1"/>
              <a:t>&lt;</a:t>
            </a:r>
            <a:r>
              <a:rPr lang="ko-KR" altLang="en-US" b="1"/>
              <a:t>실험 설정</a:t>
            </a:r>
            <a:r>
              <a:rPr lang="en-US" altLang="ko-KR" b="1"/>
              <a:t>&gt;</a:t>
            </a:r>
            <a:endParaRPr lang="en-US" altLang="ko-KR" b="1"/>
          </a:p>
          <a:p>
            <a:pPr marL="0" indent="0">
              <a:buFont typeface="Arial"/>
              <a:buNone/>
              <a:defRPr/>
            </a:pPr>
            <a:endParaRPr lang="en-US" altLang="ko-KR"/>
          </a:p>
          <a:p>
            <a:pPr marL="257040" indent="-25704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/>
              <a:t>에폭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100, 200, 300</a:t>
            </a:r>
            <a:endParaRPr lang="en-US" altLang="ko-KR"/>
          </a:p>
          <a:p>
            <a:pPr marL="257040" indent="-25704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/>
              <a:t>학습율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0.005</a:t>
            </a:r>
            <a:endParaRPr lang="en-US" altLang="ko-KR"/>
          </a:p>
          <a:p>
            <a:pPr marL="257040" indent="-25704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/>
              <a:t>조기 종료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40</a:t>
            </a:r>
            <a:endParaRPr lang="en-US" altLang="ko-KR"/>
          </a:p>
          <a:p>
            <a:pPr marL="257040" indent="-25704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/>
              <a:t>배치 사이즈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135</a:t>
            </a:r>
            <a:endParaRPr lang="en-US" altLang="ko-KR"/>
          </a:p>
          <a:p>
            <a:pPr marL="257040" indent="-25704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/>
              <a:t>옵티마이저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ADAM</a:t>
            </a:r>
            <a:endParaRPr lang="en-US" altLang="ko-KR"/>
          </a:p>
          <a:p>
            <a:pPr marL="257040" indent="-25704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/>
              <a:t>랜덤시드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42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2" y="292282"/>
            <a:ext cx="96805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실험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3)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평가 지표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262" name="Rectangle 2"/>
          <p:cNvSpPr>
            <a:spLocks noChangeArrowheads="1"/>
          </p:cNvSpPr>
          <p:nvPr/>
        </p:nvSpPr>
        <p:spPr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  <p:sp>
        <p:nvSpPr>
          <p:cNvPr id="274" name=""/>
          <p:cNvSpPr txBox="1"/>
          <p:nvPr/>
        </p:nvSpPr>
        <p:spPr>
          <a:xfrm>
            <a:off x="998649" y="1559038"/>
            <a:ext cx="7032626" cy="22871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Font typeface="Arial"/>
              <a:buNone/>
              <a:defRPr/>
            </a:pPr>
            <a:endParaRPr lang="ko-KR" altLang="en-US"/>
          </a:p>
          <a:p>
            <a:pPr marL="0" indent="0">
              <a:buFont typeface="Arial"/>
              <a:buNone/>
              <a:defRPr/>
            </a:pPr>
            <a:r>
              <a:rPr lang="en-US" altLang="ko-KR" b="1"/>
              <a:t>&lt;Hit Rate&gt;</a:t>
            </a:r>
            <a:endParaRPr lang="en-US" altLang="ko-KR" b="1"/>
          </a:p>
          <a:p>
            <a:pPr marL="0" indent="0">
              <a:buFont typeface="Arial"/>
              <a:buNone/>
              <a:defRPr/>
            </a:pPr>
            <a:endParaRPr lang="en-US" altLang="ko-KR"/>
          </a:p>
          <a:p>
            <a:pPr marL="257040" indent="-257040">
              <a:buFont typeface="+mj-ea"/>
              <a:buChar char="•"/>
              <a:defRPr/>
            </a:pP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검색 결과의 상위 N개 항목 중 적어도 하나의</a:t>
            </a: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0" indent="0">
              <a:buFont typeface="+mj-ea"/>
              <a:buNone/>
              <a:defRPr/>
            </a:pPr>
            <a:r>
              <a:rPr lang="en-US" altLang="ko-KR">
                <a:solidFill>
                  <a:schemeClr val="dk1"/>
                </a:solidFill>
                <a:latin typeface="+mn-lt"/>
                <a:ea typeface="+mn-ea"/>
                <a:cs typeface="+mn-cs"/>
              </a:rPr>
              <a:t>  </a:t>
            </a: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 관련 항목이 포함되어 있는 경우의 비율</a:t>
            </a: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0" indent="0">
              <a:buFont typeface="+mj-ea"/>
              <a:buNone/>
              <a:defRPr/>
            </a:pP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257040" indent="-257040">
              <a:buFont typeface="+mj-ea"/>
              <a:buChar char="•"/>
              <a:defRPr/>
            </a:pPr>
            <a:r>
              <a:rPr lang="ko-KR" altLang="en-US" b="0" spc="-1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사용자가 상위 N개의 결과 내에서 관련 정보를</a:t>
            </a: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 </a:t>
            </a: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0" indent="0">
              <a:buFont typeface="+mj-ea"/>
              <a:buNone/>
              <a:defRPr/>
            </a:pP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   찾을 확률을 평가</a:t>
            </a: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275" name=""/>
          <p:cNvCxnSpPr/>
          <p:nvPr/>
        </p:nvCxnSpPr>
        <p:spPr>
          <a:xfrm rot="16200000" flipH="1">
            <a:off x="3869674" y="3976544"/>
            <a:ext cx="4488656" cy="36004"/>
          </a:xfrm>
          <a:prstGeom prst="line">
            <a:avLst/>
          </a:prstGeom>
          <a:ln w="25400">
            <a:solidFill>
              <a:schemeClr val="dk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" name=""/>
          <p:cNvSpPr txBox="1"/>
          <p:nvPr/>
        </p:nvSpPr>
        <p:spPr>
          <a:xfrm>
            <a:off x="6354081" y="1568564"/>
            <a:ext cx="7032626" cy="25538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Font typeface="Arial"/>
              <a:buNone/>
              <a:defRPr/>
            </a:pPr>
            <a:endParaRPr lang="en-US" altLang="ko-KR"/>
          </a:p>
          <a:p>
            <a:pPr marL="0" indent="0">
              <a:buFont typeface="Arial"/>
              <a:buNone/>
              <a:defRPr/>
            </a:pPr>
            <a:r>
              <a:rPr lang="en-US" altLang="ko-KR" b="1"/>
              <a:t>&lt;MRR&gt;</a:t>
            </a:r>
            <a:endParaRPr lang="en-US" altLang="ko-KR" b="1"/>
          </a:p>
          <a:p>
            <a:pPr marL="0" indent="0">
              <a:buFont typeface="Arial"/>
              <a:buNone/>
              <a:defRPr/>
            </a:pPr>
            <a:endParaRPr lang="en-US" altLang="ko-KR">
              <a:solidFill>
                <a:srgbClr val="ff0000"/>
              </a:solidFill>
            </a:endParaRPr>
          </a:p>
          <a:p>
            <a:pPr marL="257040" indent="-257040">
              <a:lnSpc>
                <a:spcPct val="120000"/>
              </a:lnSpc>
              <a:buFont typeface="+mj-ea"/>
              <a:buChar char="•"/>
              <a:defRPr/>
            </a:pP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질의</a:t>
            </a:r>
            <a:r>
              <a:rPr lang="en-US" altLang="ko-KR">
                <a:solidFill>
                  <a:schemeClr val="dk1"/>
                </a:solidFill>
                <a:latin typeface="+mn-lt"/>
                <a:ea typeface="+mn-ea"/>
                <a:cs typeface="+mn-cs"/>
              </a:rPr>
              <a:t>(Q)</a:t>
            </a: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에 대한 정답의 역순위 평균값</a:t>
            </a: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257040" indent="-257040">
              <a:lnSpc>
                <a:spcPct val="120000"/>
              </a:lnSpc>
              <a:buFont typeface="+mj-ea"/>
              <a:buChar char="•"/>
              <a:defRPr/>
            </a:pP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검색결과의 순위를 반영하여 정확도를 평가</a:t>
            </a: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257040" indent="-257040">
              <a:lnSpc>
                <a:spcPct val="120000"/>
              </a:lnSpc>
              <a:buFont typeface="+mj-ea"/>
              <a:buChar char="•"/>
              <a:defRPr/>
            </a:pP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정확한 순위를 수치화하여 시스템 효율성 평가</a:t>
            </a: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257040" indent="-257040">
              <a:lnSpc>
                <a:spcPct val="120000"/>
              </a:lnSpc>
              <a:buFont typeface="+mj-ea"/>
              <a:buChar char="•"/>
              <a:defRPr/>
            </a:pP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검색 결과의 첫 번째 관련 항목이 얼마나 상위에 </a:t>
            </a: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0" indent="0">
              <a:lnSpc>
                <a:spcPct val="120000"/>
              </a:lnSpc>
              <a:buFont typeface="+mj-ea"/>
              <a:buNone/>
              <a:defRPr/>
            </a:pPr>
            <a:r>
              <a:rPr lang="ko-KR" altLang="en-US">
                <a:solidFill>
                  <a:schemeClr val="dk1"/>
                </a:solidFill>
                <a:latin typeface="+mn-lt"/>
                <a:ea typeface="+mn-ea"/>
                <a:cs typeface="+mn-cs"/>
              </a:rPr>
              <a:t>    위치하는지를 평가</a:t>
            </a:r>
            <a:endParaRPr lang="ko-KR" alt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7" name="TextBox 1"/>
          <p:cNvSpPr txBox="1"/>
          <p:nvPr/>
        </p:nvSpPr>
        <p:spPr>
          <a:xfrm>
            <a:off x="905028" y="5397083"/>
            <a:ext cx="10381944" cy="10018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>
                <a:latin typeface="+mn-lt"/>
                <a:ea typeface="+mn-ea"/>
                <a:cs typeface="+mn-cs"/>
              </a:defRPr>
            </a:pPr>
            <a:r>
              <a:rPr lang="ko-KR" altLang="en-US" sz="2000" b="1">
                <a:latin typeface="Arial"/>
                <a:cs typeface="Arial"/>
              </a:rPr>
              <a:t>검색 시스템이 찾은 이미지의 정확도와 검색 결과의 품질을 평가하기 위해</a:t>
            </a:r>
            <a:endParaRPr lang="ko-KR" altLang="en-US" sz="2000" b="1">
              <a:latin typeface="Arial"/>
              <a:cs typeface="Arial"/>
            </a:endParaRPr>
          </a:p>
          <a:p>
            <a:pPr algn="ctr">
              <a:lnSpc>
                <a:spcPct val="150000"/>
              </a:lnSpc>
              <a:defRPr>
                <a:latin typeface="+mn-lt"/>
                <a:ea typeface="+mn-ea"/>
                <a:cs typeface="+mn-cs"/>
              </a:defRPr>
            </a:pPr>
            <a:r>
              <a:rPr lang="ko-KR" altLang="en-US" sz="2000" b="1">
                <a:latin typeface="Arial"/>
                <a:cs typeface="Arial"/>
              </a:rPr>
              <a:t> </a:t>
            </a:r>
            <a:r>
              <a:rPr lang="en-US" altLang="ko-KR" sz="2000" b="1">
                <a:latin typeface="Arial"/>
                <a:cs typeface="Arial"/>
              </a:rPr>
              <a:t>Hit Rate</a:t>
            </a:r>
            <a:r>
              <a:rPr lang="ko-KR" altLang="en-US" sz="2000" b="1">
                <a:latin typeface="Arial"/>
                <a:cs typeface="Arial"/>
              </a:rPr>
              <a:t>와</a:t>
            </a:r>
            <a:r>
              <a:rPr lang="en-US" altLang="ko-KR" sz="2000" b="1">
                <a:latin typeface="Arial"/>
                <a:cs typeface="Arial"/>
              </a:rPr>
              <a:t> MRR</a:t>
            </a:r>
            <a:r>
              <a:rPr lang="ko-KR" altLang="en-US" sz="2000" b="1">
                <a:latin typeface="Arial"/>
                <a:cs typeface="Arial"/>
              </a:rPr>
              <a:t> 평가지표를 상호 보완적으로 활용 </a:t>
            </a:r>
            <a:endParaRPr lang="ko-KR" altLang="en-US" sz="2000" b="1">
              <a:latin typeface="Arial"/>
              <a:cs typeface="Arial"/>
            </a:endParaRPr>
          </a:p>
        </p:txBody>
      </p:sp>
      <p:pic>
        <p:nvPicPr>
          <p:cNvPr id="279" name=""/>
          <p:cNvPicPr>
            <a:picLocks noChangeAspect="1"/>
          </p:cNvPicPr>
          <p:nvPr/>
        </p:nvPicPr>
        <p:blipFill rotWithShape="1">
          <a:blip r:embed="rId3"/>
          <a:srcRect l="7190" t="15290" b="4710"/>
          <a:stretch>
            <a:fillRect/>
          </a:stretch>
        </p:blipFill>
        <p:spPr>
          <a:xfrm>
            <a:off x="7853893" y="4255029"/>
            <a:ext cx="2154397" cy="667421"/>
          </a:xfrm>
          <a:prstGeom prst="rect">
            <a:avLst/>
          </a:prstGeom>
        </p:spPr>
      </p:pic>
      <p:pic>
        <p:nvPicPr>
          <p:cNvPr id="280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552861" y="3750152"/>
            <a:ext cx="3665239" cy="7732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2" y="292282"/>
            <a:ext cx="96805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실험 결과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4) 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실험 결과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자연어 </a:t>
            </a:r>
            <a:r>
              <a:rPr lang="en-US" altLang="en-US" sz="2000" b="1">
                <a:latin typeface="맑은 고딕"/>
                <a:ea typeface="맑은 고딕"/>
                <a:cs typeface="맑은 고딕 Semilight"/>
              </a:rPr>
              <a:t>→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이미지 검색</a:t>
            </a:r>
            <a:endParaRPr lang="en-US" altLang="ko-KR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  <p:sp>
        <p:nvSpPr>
          <p:cNvPr id="25" name=""/>
          <p:cNvSpPr txBox="1"/>
          <p:nvPr/>
        </p:nvSpPr>
        <p:spPr>
          <a:xfrm>
            <a:off x="1073262" y="1819703"/>
            <a:ext cx="9350374" cy="3788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040" indent="-257040">
              <a:lnSpc>
                <a:spcPct val="115000"/>
              </a:lnSpc>
              <a:buFont typeface="Arial"/>
              <a:buChar char="•"/>
              <a:defRPr/>
            </a:pPr>
            <a:r>
              <a:rPr lang="en-US" altLang="ko-KR" b="1"/>
              <a:t>Hit Rate</a:t>
            </a:r>
            <a:endParaRPr lang="en-US" altLang="ko-KR" b="1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ko-KR" altLang="en-US"/>
              <a:t>   </a:t>
            </a:r>
            <a:r>
              <a:rPr lang="en-US" altLang="ko-KR"/>
              <a:t>-</a:t>
            </a:r>
            <a:r>
              <a:rPr lang="ko-KR" altLang="en-US"/>
              <a:t> 에폭 증가에 따라 성능 개선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ko-KR" altLang="en-US"/>
              <a:t>   </a:t>
            </a:r>
            <a:r>
              <a:rPr lang="en-US" altLang="ko-KR"/>
              <a:t>-</a:t>
            </a:r>
            <a:r>
              <a:rPr lang="ko-KR" altLang="en-US"/>
              <a:t> Top-1 </a:t>
            </a:r>
            <a:r>
              <a:rPr lang="en-US" altLang="ko-KR"/>
              <a:t>:</a:t>
            </a:r>
            <a:r>
              <a:rPr lang="ko-KR" altLang="en-US"/>
              <a:t> 가장 관련성 높은 단일 이미지 검색 향상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ko-KR" altLang="en-US"/>
              <a:t>   </a:t>
            </a:r>
            <a:r>
              <a:rPr lang="en-US" altLang="ko-KR"/>
              <a:t>-</a:t>
            </a:r>
            <a:r>
              <a:rPr lang="ko-KR" altLang="en-US"/>
              <a:t> Top-5 </a:t>
            </a:r>
            <a:r>
              <a:rPr lang="en-US" altLang="ko-KR"/>
              <a:t>&amp;</a:t>
            </a:r>
            <a:r>
              <a:rPr lang="ko-KR" altLang="en-US"/>
              <a:t> Top-10 </a:t>
            </a:r>
            <a:r>
              <a:rPr lang="en-US" altLang="ko-KR"/>
              <a:t>:</a:t>
            </a:r>
            <a:r>
              <a:rPr lang="ko-KR" altLang="en-US"/>
              <a:t> 넓은 검색 범위 및 다양성 향상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ko-KR" altLang="en-US"/>
              <a:t>   </a:t>
            </a:r>
            <a:r>
              <a:rPr lang="en-US" altLang="ko-KR"/>
              <a:t>* </a:t>
            </a:r>
            <a:r>
              <a:rPr lang="ko-KR" altLang="en-US"/>
              <a:t>검색</a:t>
            </a:r>
            <a:r>
              <a:rPr lang="en-US" altLang="ko-KR"/>
              <a:t> </a:t>
            </a:r>
            <a:r>
              <a:rPr lang="ko-KR" altLang="en-US"/>
              <a:t>속도 </a:t>
            </a:r>
            <a:r>
              <a:rPr lang="en-US" altLang="ko-KR"/>
              <a:t>:</a:t>
            </a:r>
            <a:r>
              <a:rPr lang="ko-KR" altLang="en-US" u="sng"/>
              <a:t> </a:t>
            </a:r>
            <a:r>
              <a:rPr lang="en-US" altLang="ko-KR" u="sng"/>
              <a:t>(200</a:t>
            </a:r>
            <a:r>
              <a:rPr lang="ko-KR" altLang="en-US" u="sng"/>
              <a:t>에폭</a:t>
            </a:r>
            <a:r>
              <a:rPr lang="en-US" altLang="ko-KR" u="sng"/>
              <a:t>)</a:t>
            </a:r>
            <a:r>
              <a:rPr lang="ko-KR" altLang="en-US" u="sng"/>
              <a:t> </a:t>
            </a:r>
            <a:r>
              <a:rPr lang="en-US" altLang="ko-KR" u="sng"/>
              <a:t>4.33ms,</a:t>
            </a:r>
            <a:r>
              <a:rPr lang="ko-KR" altLang="en-US" u="sng"/>
              <a:t> </a:t>
            </a:r>
            <a:r>
              <a:rPr lang="en-US" altLang="ko-KR" u="sng"/>
              <a:t>(300</a:t>
            </a:r>
            <a:r>
              <a:rPr lang="ko-KR" altLang="en-US" u="sng"/>
              <a:t>에폭</a:t>
            </a:r>
            <a:r>
              <a:rPr lang="en-US" altLang="ko-KR" u="sng"/>
              <a:t>)</a:t>
            </a:r>
            <a:r>
              <a:rPr lang="ko-KR" altLang="en-US" u="sng"/>
              <a:t> </a:t>
            </a:r>
            <a:r>
              <a:rPr lang="en-US" altLang="ko-KR" u="sng"/>
              <a:t>4.78ms</a:t>
            </a:r>
            <a:endParaRPr lang="en-US" altLang="ko-KR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endParaRPr lang="en-US" altLang="ko-KR"/>
          </a:p>
          <a:p>
            <a:pPr marL="257040" indent="-257040">
              <a:lnSpc>
                <a:spcPct val="115000"/>
              </a:lnSpc>
              <a:buFont typeface="Arial"/>
              <a:buChar char="•"/>
              <a:defRPr/>
            </a:pPr>
            <a:r>
              <a:rPr lang="en-US" altLang="ko-KR" b="1">
                <a:solidFill>
                  <a:schemeClr val="tx1"/>
                </a:solidFill>
              </a:rPr>
              <a:t>MRR</a:t>
            </a:r>
            <a:endParaRPr lang="en-US" altLang="ko-KR" b="1">
              <a:solidFill>
                <a:schemeClr val="tx1"/>
              </a:solidFill>
            </a:endParaRPr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en-US" altLang="ko-KR">
                <a:solidFill>
                  <a:schemeClr val="tx1"/>
                </a:solidFill>
              </a:rPr>
              <a:t>   - </a:t>
            </a:r>
            <a:r>
              <a:rPr lang="ko-KR" altLang="en-US">
                <a:solidFill>
                  <a:schemeClr val="tx1"/>
                </a:solidFill>
              </a:rPr>
              <a:t>모든 에폭에서 동일하게 </a:t>
            </a:r>
            <a:r>
              <a:rPr lang="en-US" altLang="ko-KR" u="sng">
                <a:solidFill>
                  <a:schemeClr val="tx1"/>
                </a:solidFill>
              </a:rPr>
              <a:t>0.4693</a:t>
            </a:r>
            <a:endParaRPr lang="en-US" altLang="ko-KR">
              <a:solidFill>
                <a:schemeClr val="tx1"/>
              </a:solidFill>
            </a:endParaRPr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ko-KR" altLang="en-US">
                <a:solidFill>
                  <a:schemeClr val="tx1"/>
                </a:solidFill>
              </a:rPr>
              <a:t>   </a:t>
            </a:r>
            <a:r>
              <a:rPr lang="en-US" altLang="ko-KR">
                <a:solidFill>
                  <a:schemeClr val="tx1"/>
                </a:solidFill>
              </a:rPr>
              <a:t>-</a:t>
            </a:r>
            <a:r>
              <a:rPr lang="ko-KR" altLang="en-US">
                <a:solidFill>
                  <a:schemeClr val="tx1"/>
                </a:solidFill>
              </a:rPr>
              <a:t> 모델의 자연어 이해</a:t>
            </a:r>
            <a:r>
              <a:rPr lang="en-US" altLang="ko-KR">
                <a:solidFill>
                  <a:schemeClr val="tx1"/>
                </a:solidFill>
              </a:rPr>
              <a:t>/</a:t>
            </a:r>
            <a:r>
              <a:rPr lang="ko-KR" altLang="en-US">
                <a:solidFill>
                  <a:schemeClr val="tx1"/>
                </a:solidFill>
              </a:rPr>
              <a:t>처리 측면에서 추가 개선 필요</a:t>
            </a:r>
            <a:endParaRPr lang="ko-KR" altLang="en-US">
              <a:solidFill>
                <a:srgbClr val="ff0000"/>
              </a:solidFill>
            </a:endParaRPr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endParaRPr lang="en-US" altLang="ko-KR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</p:txBody>
      </p:sp>
      <p:grpSp>
        <p:nvGrpSpPr>
          <p:cNvPr id="43" name=""/>
          <p:cNvGrpSpPr/>
          <p:nvPr/>
        </p:nvGrpSpPr>
        <p:grpSpPr>
          <a:xfrm rot="0">
            <a:off x="7029866" y="1999889"/>
            <a:ext cx="4712345" cy="2858221"/>
            <a:chOff x="6881699" y="1999889"/>
            <a:chExt cx="4712345" cy="2858221"/>
          </a:xfrm>
        </p:grpSpPr>
        <p:pic>
          <p:nvPicPr>
            <p:cNvPr id="32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6881699" y="1999889"/>
              <a:ext cx="4711675" cy="2858221"/>
            </a:xfrm>
            <a:prstGeom prst="rect">
              <a:avLst/>
            </a:prstGeom>
            <a:solidFill>
              <a:schemeClr val="lt1"/>
            </a:solidFill>
          </p:spPr>
        </p:pic>
        <p:sp>
          <p:nvSpPr>
            <p:cNvPr id="33" name=""/>
            <p:cNvSpPr txBox="1"/>
            <p:nvPr/>
          </p:nvSpPr>
          <p:spPr>
            <a:xfrm>
              <a:off x="7737472" y="4222750"/>
              <a:ext cx="4321602" cy="261620"/>
            </a:xfrm>
            <a:prstGeom prst="rect">
              <a:avLst/>
            </a:prstGeom>
            <a:solidFill>
              <a:schemeClr val="lt1"/>
            </a:solidFill>
          </p:spPr>
          <p:txBody>
            <a:bodyPr wrap="square">
              <a:spAutoFit/>
            </a:bodyPr>
            <a:p>
              <a:pPr>
                <a:defRPr/>
              </a:pPr>
              <a:r>
                <a:rPr lang="en-US" altLang="ko-KR" sz="1100"/>
                <a:t>100</a:t>
              </a:r>
              <a:r>
                <a:rPr lang="ko-KR" altLang="en-US" sz="1100"/>
                <a:t> 에폭                 </a:t>
              </a:r>
              <a:r>
                <a:rPr lang="en-US" altLang="ko-KR" sz="1100"/>
                <a:t>200</a:t>
              </a:r>
              <a:r>
                <a:rPr lang="ko-KR" altLang="en-US" sz="1100"/>
                <a:t> 에폭              </a:t>
              </a:r>
              <a:r>
                <a:rPr lang="en-US" altLang="ko-KR" sz="1100"/>
                <a:t>300</a:t>
              </a:r>
              <a:r>
                <a:rPr lang="ko-KR" altLang="en-US" sz="1100"/>
                <a:t> 에폭                   </a:t>
              </a:r>
              <a:endParaRPr lang="ko-KR" altLang="en-US" sz="1100"/>
            </a:p>
          </p:txBody>
        </p:sp>
        <p:sp>
          <p:nvSpPr>
            <p:cNvPr id="34" name=""/>
            <p:cNvSpPr txBox="1"/>
            <p:nvPr/>
          </p:nvSpPr>
          <p:spPr>
            <a:xfrm>
              <a:off x="7727947" y="3215005"/>
              <a:ext cx="1047754" cy="2616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100"/>
                <a:t>27.57</a:t>
              </a:r>
              <a:endParaRPr lang="en-US" altLang="ko-KR" sz="1100"/>
            </a:p>
          </p:txBody>
        </p:sp>
        <p:sp>
          <p:nvSpPr>
            <p:cNvPr id="35" name=""/>
            <p:cNvSpPr txBox="1"/>
            <p:nvPr/>
          </p:nvSpPr>
          <p:spPr>
            <a:xfrm>
              <a:off x="9153522" y="3119755"/>
              <a:ext cx="1047754" cy="2616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100"/>
                <a:t>31.57</a:t>
              </a:r>
              <a:endParaRPr lang="en-US" altLang="ko-KR" sz="1100"/>
            </a:p>
          </p:txBody>
        </p:sp>
        <p:sp>
          <p:nvSpPr>
            <p:cNvPr id="36" name=""/>
            <p:cNvSpPr txBox="1"/>
            <p:nvPr/>
          </p:nvSpPr>
          <p:spPr>
            <a:xfrm>
              <a:off x="10502898" y="3089062"/>
              <a:ext cx="1047754" cy="2618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100"/>
                <a:t>32.32</a:t>
              </a:r>
              <a:endParaRPr lang="en-US" altLang="ko-KR" sz="1100"/>
            </a:p>
          </p:txBody>
        </p:sp>
        <p:sp>
          <p:nvSpPr>
            <p:cNvPr id="37" name=""/>
            <p:cNvSpPr txBox="1"/>
            <p:nvPr/>
          </p:nvSpPr>
          <p:spPr>
            <a:xfrm>
              <a:off x="7736414" y="2500628"/>
              <a:ext cx="1047754" cy="2618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100"/>
                <a:t>58.29</a:t>
              </a:r>
              <a:endParaRPr lang="en-US" altLang="ko-KR" sz="1100"/>
            </a:p>
          </p:txBody>
        </p:sp>
        <p:sp>
          <p:nvSpPr>
            <p:cNvPr id="38" name=""/>
            <p:cNvSpPr txBox="1"/>
            <p:nvPr/>
          </p:nvSpPr>
          <p:spPr>
            <a:xfrm>
              <a:off x="9132356" y="2377861"/>
              <a:ext cx="1047754" cy="2618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100"/>
                <a:t>63.08</a:t>
              </a:r>
              <a:endParaRPr lang="en-US" altLang="ko-KR" sz="1100"/>
            </a:p>
          </p:txBody>
        </p:sp>
        <p:sp>
          <p:nvSpPr>
            <p:cNvPr id="39" name=""/>
            <p:cNvSpPr txBox="1"/>
            <p:nvPr/>
          </p:nvSpPr>
          <p:spPr>
            <a:xfrm>
              <a:off x="10546290" y="2339761"/>
              <a:ext cx="1047754" cy="2618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100"/>
                <a:t>64.33</a:t>
              </a:r>
              <a:endParaRPr lang="en-US" altLang="ko-KR" sz="1100"/>
            </a:p>
          </p:txBody>
        </p:sp>
        <p:sp>
          <p:nvSpPr>
            <p:cNvPr id="40" name=""/>
            <p:cNvSpPr txBox="1"/>
            <p:nvPr/>
          </p:nvSpPr>
          <p:spPr>
            <a:xfrm>
              <a:off x="7735356" y="2185245"/>
              <a:ext cx="1047754" cy="2618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100"/>
                <a:t>68.57</a:t>
              </a:r>
              <a:endParaRPr lang="en-US" altLang="ko-KR" sz="1100"/>
            </a:p>
          </p:txBody>
        </p:sp>
        <p:sp>
          <p:nvSpPr>
            <p:cNvPr id="41" name=""/>
            <p:cNvSpPr txBox="1"/>
            <p:nvPr/>
          </p:nvSpPr>
          <p:spPr>
            <a:xfrm>
              <a:off x="9153522" y="2112220"/>
              <a:ext cx="1047754" cy="2618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100"/>
                <a:t>72.44</a:t>
              </a:r>
              <a:endParaRPr lang="en-US" altLang="ko-KR" sz="1100"/>
            </a:p>
          </p:txBody>
        </p:sp>
        <p:sp>
          <p:nvSpPr>
            <p:cNvPr id="42" name=""/>
            <p:cNvSpPr txBox="1"/>
            <p:nvPr/>
          </p:nvSpPr>
          <p:spPr>
            <a:xfrm>
              <a:off x="10544173" y="2100578"/>
              <a:ext cx="1047754" cy="2618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100"/>
                <a:t>73.48</a:t>
              </a:r>
              <a:endParaRPr lang="en-US" altLang="ko-KR" sz="110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2" y="292282"/>
            <a:ext cx="96805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실험 및 성능평가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5) 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추가 실험결과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마진별 성능 비교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  <p:sp>
        <p:nvSpPr>
          <p:cNvPr id="8" name=""/>
          <p:cNvSpPr txBox="1"/>
          <p:nvPr/>
        </p:nvSpPr>
        <p:spPr>
          <a:xfrm>
            <a:off x="1073262" y="1819700"/>
            <a:ext cx="9350374" cy="397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040" indent="-25704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b="1"/>
              <a:t>실험 일반</a:t>
            </a:r>
            <a:endParaRPr lang="ko-KR" altLang="en-US" b="1"/>
          </a:p>
          <a:p>
            <a:pPr marL="0" indent="0">
              <a:lnSpc>
                <a:spcPct val="120000"/>
              </a:lnSpc>
              <a:buFont typeface="Arial"/>
              <a:buNone/>
              <a:defRPr/>
            </a:pPr>
            <a:r>
              <a:rPr lang="ko-KR" altLang="en-US"/>
              <a:t>    </a:t>
            </a:r>
            <a:r>
              <a:rPr lang="en-US" altLang="ko-KR"/>
              <a:t>-</a:t>
            </a:r>
            <a:r>
              <a:rPr lang="ko-KR" altLang="en-US"/>
              <a:t> 에폭 </a:t>
            </a:r>
            <a:r>
              <a:rPr lang="en-US" altLang="ko-KR"/>
              <a:t>100,</a:t>
            </a:r>
            <a:r>
              <a:rPr lang="ko-KR" altLang="en-US"/>
              <a:t> 학습율 </a:t>
            </a:r>
            <a:r>
              <a:rPr lang="en-US" altLang="ko-KR"/>
              <a:t>0.005, </a:t>
            </a:r>
            <a:r>
              <a:rPr lang="ko-KR" altLang="en-US"/>
              <a:t>배치 크기 </a:t>
            </a:r>
            <a:r>
              <a:rPr lang="en-US" altLang="ko-KR"/>
              <a:t>135</a:t>
            </a:r>
            <a:r>
              <a:rPr lang="ko-KR" altLang="en-US"/>
              <a:t>로 통일</a:t>
            </a:r>
            <a:endParaRPr lang="ko-KR" altLang="en-US"/>
          </a:p>
          <a:p>
            <a:pPr marL="0" indent="0">
              <a:lnSpc>
                <a:spcPct val="120000"/>
              </a:lnSpc>
              <a:buFont typeface="Arial"/>
              <a:buNone/>
              <a:defRPr/>
            </a:pPr>
            <a:r>
              <a:rPr lang="ko-KR" altLang="en-US"/>
              <a:t>    </a:t>
            </a:r>
            <a:r>
              <a:rPr lang="en-US" altLang="ko-KR"/>
              <a:t>-</a:t>
            </a:r>
            <a:r>
              <a:rPr lang="ko-KR" altLang="en-US"/>
              <a:t> 마진 </a:t>
            </a:r>
            <a:r>
              <a:rPr lang="en-US" altLang="ko-KR"/>
              <a:t>1,</a:t>
            </a:r>
            <a:r>
              <a:rPr lang="ko-KR" altLang="en-US"/>
              <a:t> </a:t>
            </a:r>
            <a:r>
              <a:rPr lang="en-US" altLang="ko-KR"/>
              <a:t>10,</a:t>
            </a:r>
            <a:r>
              <a:rPr lang="ko-KR" altLang="en-US"/>
              <a:t> </a:t>
            </a:r>
            <a:r>
              <a:rPr lang="en-US" altLang="ko-KR"/>
              <a:t>100,</a:t>
            </a:r>
            <a:r>
              <a:rPr lang="ko-KR" altLang="en-US"/>
              <a:t> </a:t>
            </a:r>
            <a:r>
              <a:rPr lang="en-US" altLang="ko-KR"/>
              <a:t>300</a:t>
            </a:r>
            <a:r>
              <a:rPr lang="ko-KR" altLang="en-US"/>
              <a:t>별 성능 비교</a:t>
            </a:r>
            <a:endParaRPr lang="ko-KR" altLang="en-US"/>
          </a:p>
          <a:p>
            <a:pPr marL="0" indent="0">
              <a:lnSpc>
                <a:spcPct val="120000"/>
              </a:lnSpc>
              <a:buFont typeface="Arial"/>
              <a:buNone/>
              <a:defRPr/>
            </a:pPr>
            <a:endParaRPr lang="en-US" altLang="ko-KR"/>
          </a:p>
          <a:p>
            <a:pPr marL="257040" indent="-25704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b="1">
                <a:solidFill>
                  <a:schemeClr val="dk1"/>
                </a:solidFill>
              </a:rPr>
              <a:t>실험 결과</a:t>
            </a:r>
            <a:endParaRPr lang="ko-KR" altLang="en-US" b="1">
              <a:solidFill>
                <a:schemeClr val="dk1"/>
              </a:solidFill>
            </a:endParaRPr>
          </a:p>
          <a:p>
            <a:pPr marL="0" indent="0">
              <a:lnSpc>
                <a:spcPct val="120000"/>
              </a:lnSpc>
              <a:buFont typeface="Arial"/>
              <a:buNone/>
              <a:defRPr/>
            </a:pPr>
            <a:r>
              <a:rPr lang="en-US" altLang="ko-KR">
                <a:solidFill>
                  <a:schemeClr val="dk1"/>
                </a:solidFill>
              </a:rPr>
              <a:t>   - </a:t>
            </a:r>
            <a:r>
              <a:rPr lang="ko-KR" altLang="en-US" u="sng"/>
              <a:t>마진 </a:t>
            </a:r>
            <a:r>
              <a:rPr lang="en-US" altLang="ko-KR" u="sng"/>
              <a:t>100</a:t>
            </a:r>
            <a:r>
              <a:rPr lang="ko-KR" altLang="en-US"/>
              <a:t>에서 가장 우수한 성능 확인</a:t>
            </a:r>
            <a:endParaRPr lang="ko-KR" altLang="en-US"/>
          </a:p>
          <a:p>
            <a:pPr marL="0" indent="0">
              <a:lnSpc>
                <a:spcPct val="120000"/>
              </a:lnSpc>
              <a:buFont typeface="Arial"/>
              <a:buNone/>
              <a:defRPr/>
            </a:pPr>
            <a:endParaRPr lang="ko-KR" altLang="en-US"/>
          </a:p>
          <a:p>
            <a:pPr>
              <a:lnSpc>
                <a:spcPct val="120000"/>
              </a:lnSpc>
              <a:defRPr/>
            </a:pPr>
            <a:endParaRPr lang="ko-KR" altLang="en-US"/>
          </a:p>
          <a:p>
            <a:pPr>
              <a:lnSpc>
                <a:spcPct val="120000"/>
              </a:lnSpc>
              <a:defRPr/>
            </a:pPr>
            <a:endParaRPr lang="ko-KR" altLang="en-US"/>
          </a:p>
          <a:p>
            <a:pPr marL="0" indent="0">
              <a:lnSpc>
                <a:spcPct val="120000"/>
              </a:lnSpc>
              <a:buFont typeface="Arial"/>
              <a:buNone/>
              <a:defRPr/>
            </a:pPr>
            <a:r>
              <a:rPr lang="en-US" altLang="en-US" b="1"/>
              <a:t>⇒</a:t>
            </a:r>
            <a:r>
              <a:rPr lang="ko-KR" altLang="en-US" b="1"/>
              <a:t> 마진이 너무 작을 경우</a:t>
            </a:r>
            <a:r>
              <a:rPr lang="en-US" altLang="ko-KR" b="1"/>
              <a:t>,</a:t>
            </a:r>
            <a:r>
              <a:rPr lang="ko-KR" altLang="en-US" b="1"/>
              <a:t> 샘플간 구별이 충분하지 않고</a:t>
            </a:r>
            <a:r>
              <a:rPr lang="en-US" altLang="ko-KR" b="1"/>
              <a:t>,</a:t>
            </a:r>
            <a:endParaRPr lang="en-US" altLang="ko-KR" b="1"/>
          </a:p>
          <a:p>
            <a:pPr marL="0" indent="0">
              <a:lnSpc>
                <a:spcPct val="120000"/>
              </a:lnSpc>
              <a:buFont typeface="Arial"/>
              <a:buNone/>
              <a:defRPr/>
            </a:pPr>
            <a:r>
              <a:rPr lang="ko-KR" altLang="en-US" b="1"/>
              <a:t>    마진이 너무 클 경우 샘플간 거리가 과도하게 커져 실제 데이터 분포 학습 미흡 확인</a:t>
            </a:r>
            <a:endParaRPr lang="ko-KR" altLang="en-US" b="1"/>
          </a:p>
          <a:p>
            <a:pPr>
              <a:defRPr/>
            </a:pPr>
            <a:endParaRPr lang="ko-KR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50547" y="1890518"/>
            <a:ext cx="4601217" cy="2791214"/>
          </a:xfrm>
          <a:prstGeom prst="rect">
            <a:avLst/>
          </a:prstGeom>
        </p:spPr>
      </p:pic>
      <p:sp>
        <p:nvSpPr>
          <p:cNvPr id="10" name=""/>
          <p:cNvSpPr txBox="1"/>
          <p:nvPr/>
        </p:nvSpPr>
        <p:spPr>
          <a:xfrm>
            <a:off x="7397482" y="4103686"/>
            <a:ext cx="4321602" cy="261621"/>
          </a:xfrm>
          <a:prstGeom prst="rect">
            <a:avLst/>
          </a:prstGeom>
          <a:solidFill>
            <a:schemeClr val="lt1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/>
              <a:t>    마진 </a:t>
            </a:r>
            <a:r>
              <a:rPr lang="en-US" altLang="ko-KR" sz="1100"/>
              <a:t>1</a:t>
            </a:r>
            <a:r>
              <a:rPr lang="ko-KR" altLang="en-US" sz="1100"/>
              <a:t>            마진 </a:t>
            </a:r>
            <a:r>
              <a:rPr lang="en-US" altLang="ko-KR" sz="1100"/>
              <a:t>10</a:t>
            </a:r>
            <a:r>
              <a:rPr lang="ko-KR" altLang="en-US" sz="1100"/>
              <a:t>        마진 </a:t>
            </a:r>
            <a:r>
              <a:rPr lang="en-US" altLang="ko-KR" sz="1100"/>
              <a:t>100</a:t>
            </a:r>
            <a:r>
              <a:rPr lang="ko-KR" altLang="en-US" sz="1100"/>
              <a:t>          마진 </a:t>
            </a:r>
            <a:r>
              <a:rPr lang="en-US" altLang="ko-KR" sz="1100"/>
              <a:t>300</a:t>
            </a:r>
            <a:endParaRPr lang="en-US" altLang="ko-KR" sz="1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2" y="292282"/>
            <a:ext cx="96805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실험 및 성능평가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5) 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추가 실험결과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‘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이미지 </a:t>
            </a:r>
            <a:r>
              <a:rPr lang="en-US" altLang="en-US" sz="2000" b="1">
                <a:latin typeface="맑은 고딕"/>
                <a:ea typeface="맑은 고딕"/>
                <a:cs typeface="맑은 고딕 Semilight"/>
              </a:rPr>
              <a:t>→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이미지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’,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‘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이미지 </a:t>
            </a:r>
            <a:r>
              <a:rPr lang="en-US" altLang="en-US" sz="2000" b="1">
                <a:latin typeface="맑은 고딕"/>
                <a:ea typeface="맑은 고딕"/>
                <a:cs typeface="맑은 고딕 Semilight"/>
              </a:rPr>
              <a:t>→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자연어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’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검색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  <p:sp>
        <p:nvSpPr>
          <p:cNvPr id="8" name=""/>
          <p:cNvSpPr txBox="1"/>
          <p:nvPr/>
        </p:nvSpPr>
        <p:spPr>
          <a:xfrm>
            <a:off x="1073262" y="1819703"/>
            <a:ext cx="9350374" cy="419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040" indent="-257040">
              <a:buFont typeface="Arial"/>
              <a:buChar char="•"/>
              <a:defRPr/>
            </a:pPr>
            <a:r>
              <a:rPr lang="ko-KR" altLang="en-US" b="1"/>
              <a:t>이미지 </a:t>
            </a:r>
            <a:r>
              <a:rPr lang="en-US" altLang="en-US" b="1"/>
              <a:t>→</a:t>
            </a:r>
            <a:r>
              <a:rPr lang="ko-KR" altLang="en-US" b="1"/>
              <a:t> 이미지 검색</a:t>
            </a:r>
            <a:endParaRPr lang="ko-KR" altLang="en-US" b="1"/>
          </a:p>
          <a:p>
            <a:pPr marL="0" indent="0">
              <a:buFont typeface="Arial"/>
              <a:buNone/>
              <a:defRPr/>
            </a:pPr>
            <a:r>
              <a:rPr lang="ko-KR" altLang="en-US"/>
              <a:t>   </a:t>
            </a:r>
            <a:r>
              <a:rPr lang="en-US" altLang="ko-KR"/>
              <a:t>-</a:t>
            </a:r>
            <a:r>
              <a:rPr lang="ko-KR" altLang="en-US"/>
              <a:t> 모델은 이미지 검색에서 매우 일관되고 높은 성능 도출</a:t>
            </a:r>
            <a:endParaRPr lang="ko-KR" altLang="en-US"/>
          </a:p>
          <a:p>
            <a:pPr marL="0" indent="0">
              <a:buFont typeface="Arial"/>
              <a:buNone/>
              <a:defRPr/>
            </a:pPr>
            <a:r>
              <a:rPr lang="ko-KR" altLang="en-US"/>
              <a:t>     </a:t>
            </a:r>
            <a:r>
              <a:rPr lang="en-US" altLang="ko-KR"/>
              <a:t>*</a:t>
            </a:r>
            <a:r>
              <a:rPr lang="ko-KR" altLang="en-US"/>
              <a:t> </a:t>
            </a:r>
            <a:r>
              <a:rPr lang="ko-KR" altLang="en-US" u="sng"/>
              <a:t>Hit Rate@1 </a:t>
            </a:r>
            <a:r>
              <a:rPr lang="en-US" altLang="ko-KR" u="sng"/>
              <a:t>:</a:t>
            </a:r>
            <a:r>
              <a:rPr lang="ko-KR" altLang="en-US" u="sng"/>
              <a:t> 68.15% </a:t>
            </a:r>
            <a:r>
              <a:rPr lang="en-US" altLang="ko-KR" u="sng"/>
              <a:t>/</a:t>
            </a:r>
            <a:r>
              <a:rPr lang="ko-KR" altLang="en-US" u="sng"/>
              <a:t> Hit Rate@5 </a:t>
            </a:r>
            <a:r>
              <a:rPr lang="en-US" altLang="ko-KR" u="sng"/>
              <a:t>&amp;</a:t>
            </a:r>
            <a:r>
              <a:rPr lang="ko-KR" altLang="en-US" u="sng"/>
              <a:t> Hit Rate@10 </a:t>
            </a:r>
            <a:r>
              <a:rPr lang="en-US" altLang="ko-KR" u="sng"/>
              <a:t>:</a:t>
            </a:r>
            <a:r>
              <a:rPr lang="ko-KR" altLang="en-US" u="sng"/>
              <a:t> 100%</a:t>
            </a:r>
            <a:endParaRPr lang="ko-KR" altLang="en-US" u="sng"/>
          </a:p>
          <a:p>
            <a:pPr marL="0" indent="0">
              <a:buFont typeface="Arial"/>
              <a:buNone/>
              <a:defRPr/>
            </a:pPr>
            <a:r>
              <a:rPr lang="ko-KR" altLang="en-US"/>
              <a:t>     </a:t>
            </a:r>
            <a:r>
              <a:rPr lang="en-US" altLang="ko-KR"/>
              <a:t>*</a:t>
            </a:r>
            <a:r>
              <a:rPr lang="ko-KR" altLang="en-US"/>
              <a:t> </a:t>
            </a:r>
            <a:r>
              <a:rPr lang="en-US" altLang="ko-KR" u="sng"/>
              <a:t>MRR : 0.8298</a:t>
            </a:r>
            <a:endParaRPr lang="en-US" altLang="ko-KR" u="sng"/>
          </a:p>
          <a:p>
            <a:pPr marL="0" indent="0">
              <a:buFont typeface="Arial"/>
              <a:buNone/>
              <a:defRPr/>
            </a:pPr>
            <a:endParaRPr lang="en-US" altLang="en-US"/>
          </a:p>
          <a:p>
            <a:pPr marL="0" indent="0">
              <a:buFont typeface="Arial"/>
              <a:buNone/>
              <a:defRPr/>
            </a:pPr>
            <a:r>
              <a:rPr lang="en-US" altLang="en-US" b="1"/>
              <a:t>⇒</a:t>
            </a:r>
            <a:r>
              <a:rPr lang="ko-KR" altLang="en-US" b="1"/>
              <a:t> 모델이 이미지 특성을 정확하게 인식, 동일 이미지를 매우 효과적으로 매칭 가능</a:t>
            </a:r>
            <a:endParaRPr lang="ko-KR" altLang="en-US" b="1"/>
          </a:p>
          <a:p>
            <a:pPr marL="0" indent="0">
              <a:buFont typeface="Arial"/>
              <a:buNone/>
              <a:defRPr/>
            </a:pPr>
            <a:endParaRPr lang="en-US" altLang="ko-KR"/>
          </a:p>
          <a:p>
            <a:pPr marL="0" indent="0">
              <a:buFont typeface="Arial"/>
              <a:buNone/>
              <a:defRPr/>
            </a:pPr>
            <a:endParaRPr lang="en-US" altLang="ko-KR"/>
          </a:p>
          <a:p>
            <a:pPr marL="257040" indent="-257040">
              <a:buFont typeface="Arial"/>
              <a:buChar char="•"/>
              <a:defRPr/>
            </a:pPr>
            <a:r>
              <a:rPr lang="ko-KR" altLang="en-US" b="1">
                <a:solidFill>
                  <a:schemeClr val="dk1"/>
                </a:solidFill>
              </a:rPr>
              <a:t>이미지 </a:t>
            </a:r>
            <a:r>
              <a:rPr lang="en-US" altLang="en-US" b="1">
                <a:solidFill>
                  <a:schemeClr val="dk1"/>
                </a:solidFill>
              </a:rPr>
              <a:t>→</a:t>
            </a:r>
            <a:r>
              <a:rPr lang="ko-KR" altLang="en-US" b="1">
                <a:solidFill>
                  <a:schemeClr val="dk1"/>
                </a:solidFill>
              </a:rPr>
              <a:t> 자연어 검색</a:t>
            </a:r>
            <a:endParaRPr lang="ko-KR" altLang="en-US" b="1">
              <a:solidFill>
                <a:schemeClr val="dk1"/>
              </a:solidFill>
            </a:endParaRPr>
          </a:p>
          <a:p>
            <a:pPr marL="0" indent="0">
              <a:buFont typeface="Arial"/>
              <a:buNone/>
              <a:defRPr/>
            </a:pPr>
            <a:r>
              <a:rPr lang="en-US" altLang="ko-KR">
                <a:solidFill>
                  <a:schemeClr val="dk1"/>
                </a:solidFill>
              </a:rPr>
              <a:t>   - </a:t>
            </a:r>
            <a:r>
              <a:rPr lang="ko-KR" altLang="en-US">
                <a:solidFill>
                  <a:schemeClr val="dk1"/>
                </a:solidFill>
              </a:rPr>
              <a:t>상대적으로 낮은 성능을 보였으며, 에폭 수 증가에 따른 성능 개선 부재</a:t>
            </a:r>
            <a:endParaRPr lang="ko-KR" altLang="en-US">
              <a:solidFill>
                <a:schemeClr val="dk1"/>
              </a:solidFill>
            </a:endParaRPr>
          </a:p>
          <a:p>
            <a:pPr marL="0" indent="0">
              <a:buFont typeface="Arial"/>
              <a:buNone/>
              <a:defRPr/>
            </a:pPr>
            <a:r>
              <a:rPr lang="ko-KR" altLang="en-US"/>
              <a:t>     </a:t>
            </a:r>
            <a:r>
              <a:rPr lang="en-US" altLang="ko-KR"/>
              <a:t>*</a:t>
            </a:r>
            <a:r>
              <a:rPr lang="ko-KR" altLang="en-US"/>
              <a:t> </a:t>
            </a:r>
            <a:r>
              <a:rPr lang="ko-KR" altLang="en-US" u="sng"/>
              <a:t>Hit Rate@1 </a:t>
            </a:r>
            <a:r>
              <a:rPr lang="en-US" altLang="ko-KR" u="sng"/>
              <a:t>:</a:t>
            </a:r>
            <a:r>
              <a:rPr lang="ko-KR" altLang="en-US" u="sng"/>
              <a:t> </a:t>
            </a:r>
            <a:r>
              <a:rPr lang="en-US" altLang="ko-KR" u="sng"/>
              <a:t>4.49</a:t>
            </a:r>
            <a:r>
              <a:rPr lang="ko-KR" altLang="en-US" u="sng"/>
              <a:t>% </a:t>
            </a:r>
            <a:r>
              <a:rPr lang="en-US" altLang="ko-KR" u="sng"/>
              <a:t>/</a:t>
            </a:r>
            <a:r>
              <a:rPr lang="ko-KR" altLang="en-US" u="sng"/>
              <a:t> Hit Rate@5 </a:t>
            </a:r>
            <a:r>
              <a:rPr lang="en-US" altLang="ko-KR" u="sng"/>
              <a:t>:</a:t>
            </a:r>
            <a:r>
              <a:rPr lang="ko-KR" altLang="en-US" u="sng"/>
              <a:t> </a:t>
            </a:r>
            <a:r>
              <a:rPr lang="en-US" altLang="ko-KR" u="sng"/>
              <a:t>4.71</a:t>
            </a:r>
            <a:r>
              <a:rPr lang="ko-KR" altLang="en-US" u="sng"/>
              <a:t> </a:t>
            </a:r>
            <a:r>
              <a:rPr lang="en-US" altLang="ko-KR" u="sng"/>
              <a:t>/</a:t>
            </a:r>
            <a:r>
              <a:rPr lang="ko-KR" altLang="en-US" u="sng"/>
              <a:t> Hit Rate@10 </a:t>
            </a:r>
            <a:r>
              <a:rPr lang="en-US" altLang="ko-KR" u="sng"/>
              <a:t>:</a:t>
            </a:r>
            <a:r>
              <a:rPr lang="ko-KR" altLang="en-US" u="sng"/>
              <a:t> </a:t>
            </a:r>
            <a:r>
              <a:rPr lang="en-US" altLang="ko-KR" u="sng"/>
              <a:t>4.73</a:t>
            </a:r>
            <a:r>
              <a:rPr lang="ko-KR" altLang="en-US" u="sng"/>
              <a:t>%</a:t>
            </a:r>
            <a:endParaRPr lang="ko-KR" altLang="en-US" u="sng"/>
          </a:p>
          <a:p>
            <a:pPr marL="0" indent="0">
              <a:buFont typeface="Arial"/>
              <a:buNone/>
              <a:defRPr/>
            </a:pPr>
            <a:r>
              <a:rPr lang="ko-KR" altLang="en-US"/>
              <a:t>     </a:t>
            </a:r>
            <a:r>
              <a:rPr lang="en-US" altLang="ko-KR"/>
              <a:t>*</a:t>
            </a:r>
            <a:r>
              <a:rPr lang="ko-KR" altLang="en-US"/>
              <a:t> </a:t>
            </a:r>
            <a:r>
              <a:rPr lang="en-US" altLang="ko-KR" u="sng"/>
              <a:t>MRR : 0.4338</a:t>
            </a:r>
            <a:endParaRPr lang="en-US" altLang="ko-KR" u="sng"/>
          </a:p>
          <a:p>
            <a:pPr>
              <a:defRPr/>
            </a:pPr>
            <a:endParaRPr lang="ko-KR" altLang="en-US"/>
          </a:p>
          <a:p>
            <a:pPr marL="0" indent="0">
              <a:buFont typeface="Arial"/>
              <a:buNone/>
              <a:defRPr/>
            </a:pPr>
            <a:r>
              <a:rPr lang="en-US" altLang="en-US" b="1"/>
              <a:t>⇒</a:t>
            </a:r>
            <a:r>
              <a:rPr lang="ko-KR" altLang="en-US" b="1"/>
              <a:t> 이미지의 복잡한 시각적 정보를 자연어로 표현하는 것은 큰 도전 과제로 판단</a:t>
            </a:r>
            <a:endParaRPr lang="ko-KR" altLang="en-US" b="1"/>
          </a:p>
          <a:p>
            <a:pPr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2" y="292282"/>
            <a:ext cx="96805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03.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결론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262" name="Rectangle 2"/>
          <p:cNvSpPr>
            <a:spLocks noChangeArrowheads="1"/>
          </p:cNvSpPr>
          <p:nvPr/>
        </p:nvSpPr>
        <p:spPr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64" name="TextBox 3"/>
          <p:cNvSpPr txBox="1"/>
          <p:nvPr/>
        </p:nvSpPr>
        <p:spPr>
          <a:xfrm>
            <a:off x="941541" y="3509835"/>
            <a:ext cx="10381943" cy="5459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모델 경량화 및 효과적인 멀티모달 검색 모델 제안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265" name="TextBox 11"/>
          <p:cNvSpPr txBox="1"/>
          <p:nvPr/>
        </p:nvSpPr>
        <p:spPr>
          <a:xfrm>
            <a:off x="905028" y="1202972"/>
            <a:ext cx="10381944" cy="1785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기존 모델의 대규모 자원 및 계산량 요구에 따른 경량화 필요성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  <a:p>
            <a:pPr marL="1257300" lvl="2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>
                <a:latin typeface="맑은 고딕"/>
                <a:ea typeface="맑은 고딕"/>
                <a:cs typeface="맑은 고딕 Semilight"/>
              </a:rPr>
              <a:t>대규모 데이터셋과 컴퓨팅 자원 요구 </a:t>
            </a:r>
            <a:r>
              <a:rPr lang="en-US" altLang="ko-KR">
                <a:latin typeface="맑은 고딕"/>
                <a:ea typeface="맑은 고딕"/>
                <a:cs typeface="맑은 고딕 Semilight"/>
              </a:rPr>
              <a:t>(ALIGN :</a:t>
            </a:r>
            <a:r>
              <a:rPr lang="ko-KR" altLang="en-US">
                <a:latin typeface="맑은 고딕"/>
                <a:ea typeface="맑은 고딕"/>
                <a:cs typeface="맑은 고딕 Semilight"/>
              </a:rPr>
              <a:t> </a:t>
            </a:r>
            <a:r>
              <a:rPr lang="en-US" altLang="ko-KR">
                <a:latin typeface="맑은 고딕"/>
                <a:ea typeface="맑은 고딕"/>
                <a:cs typeface="맑은 고딕 Semilight"/>
              </a:rPr>
              <a:t>1,204</a:t>
            </a:r>
            <a:r>
              <a:rPr lang="ko-KR" altLang="en-US">
                <a:latin typeface="맑은 고딕"/>
                <a:ea typeface="맑은 고딕"/>
                <a:cs typeface="맑은 고딕 Semilight"/>
              </a:rPr>
              <a:t> </a:t>
            </a:r>
            <a:r>
              <a:rPr lang="en-US" altLang="ko-KR">
                <a:latin typeface="맑은 고딕"/>
                <a:ea typeface="맑은 고딕"/>
                <a:cs typeface="맑은 고딕 Semilight"/>
              </a:rPr>
              <a:t>TPU / CLIP : 246 GPU (2</a:t>
            </a:r>
            <a:r>
              <a:rPr lang="ko-KR" altLang="en-US">
                <a:latin typeface="맑은 고딕"/>
                <a:ea typeface="맑은 고딕"/>
                <a:cs typeface="맑은 고딕 Semilight"/>
              </a:rPr>
              <a:t>주</a:t>
            </a:r>
            <a:r>
              <a:rPr lang="en-US" altLang="ko-KR">
                <a:latin typeface="맑은 고딕"/>
                <a:ea typeface="맑은 고딕"/>
                <a:cs typeface="맑은 고딕 Semilight"/>
              </a:rPr>
              <a:t>)</a:t>
            </a:r>
            <a:r>
              <a:rPr lang="ko-KR" altLang="en-US">
                <a:latin typeface="맑은 고딕"/>
                <a:ea typeface="맑은 고딕"/>
                <a:cs typeface="맑은 고딕 Semilight"/>
              </a:rPr>
              <a:t> </a:t>
            </a:r>
            <a:r>
              <a:rPr lang="en-US" altLang="ko-KR">
                <a:latin typeface="맑은 고딕"/>
                <a:ea typeface="맑은 고딕"/>
                <a:cs typeface="맑은 고딕 Semilight"/>
              </a:rPr>
              <a:t>)</a:t>
            </a:r>
            <a:endParaRPr lang="en-US" altLang="ko-KR">
              <a:latin typeface="맑은 고딕"/>
              <a:ea typeface="맑은 고딕"/>
              <a:cs typeface="맑은 고딕 Semilight"/>
            </a:endParaRPr>
          </a:p>
          <a:p>
            <a:pPr marL="1257300" lvl="2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>
                <a:latin typeface="맑은 고딕"/>
                <a:ea typeface="맑은 고딕"/>
                <a:cs typeface="맑은 고딕 Semilight"/>
              </a:rPr>
              <a:t>대조학습으로 과도한 자원과 시간 소모 </a:t>
            </a:r>
            <a:r>
              <a:rPr lang="en-US" altLang="ko-KR">
                <a:latin typeface="맑은 고딕"/>
                <a:ea typeface="맑은 고딕"/>
                <a:cs typeface="맑은 고딕 Semilight"/>
              </a:rPr>
              <a:t>+</a:t>
            </a:r>
            <a:r>
              <a:rPr lang="ko-KR" altLang="en-US">
                <a:latin typeface="맑은 고딕"/>
                <a:ea typeface="맑은 고딕"/>
                <a:cs typeface="맑은 고딕 Semilight"/>
              </a:rPr>
              <a:t>네거티브 샘플 대표성 부족시 학습 편향</a:t>
            </a:r>
            <a:endParaRPr lang="ko-KR" altLang="en-US">
              <a:latin typeface="맑은 고딕"/>
              <a:ea typeface="맑은 고딕"/>
              <a:cs typeface="맑은 고딕 Semilight"/>
            </a:endParaRPr>
          </a:p>
          <a:p>
            <a:pPr marL="1257300" lvl="2" indent="-3429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>
                <a:latin typeface="맑은 고딕"/>
                <a:ea typeface="맑은 고딕"/>
                <a:cs typeface="맑은 고딕 Semilight"/>
              </a:rPr>
              <a:t>특수한 목적으로 사용하기엔 튜닝 어려움</a:t>
            </a:r>
            <a:endParaRPr lang="ko-KR" altLang="en-US">
              <a:latin typeface="맑은 고딕"/>
              <a:ea typeface="맑은 고딕"/>
              <a:cs typeface="맑은 고딕 Semilight"/>
            </a:endParaRPr>
          </a:p>
        </p:txBody>
      </p:sp>
      <p:cxnSp>
        <p:nvCxnSpPr>
          <p:cNvPr id="266" name="직선 화살표 연결선 12"/>
          <p:cNvCxnSpPr/>
          <p:nvPr/>
        </p:nvCxnSpPr>
        <p:spPr>
          <a:xfrm>
            <a:off x="6132513" y="3153552"/>
            <a:ext cx="0" cy="36580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TextBox 9"/>
          <p:cNvSpPr txBox="1"/>
          <p:nvPr/>
        </p:nvSpPr>
        <p:spPr>
          <a:xfrm>
            <a:off x="1531160" y="4076372"/>
            <a:ext cx="9237805" cy="2141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b="1">
                <a:latin typeface="나눔고딕"/>
                <a:ea typeface="나눔고딕"/>
                <a:cs typeface="맑은 고딕 Semilight"/>
              </a:rPr>
              <a:t>향후 계획</a:t>
            </a:r>
            <a:endParaRPr lang="ko-KR" altLang="en-US" b="1">
              <a:latin typeface="나눔고딕"/>
              <a:ea typeface="나눔고딕"/>
              <a:cs typeface="맑은 고딕 Semilight"/>
            </a:endParaRPr>
          </a:p>
          <a:p>
            <a:pPr marL="914400" lvl="1" indent="-457200">
              <a:lnSpc>
                <a:spcPct val="150000"/>
              </a:lnSpc>
              <a:buFont typeface="Wingdings"/>
              <a:buChar char="Ø"/>
              <a:defRPr/>
            </a:pPr>
            <a:r>
              <a:rPr lang="ko-KR" altLang="en-US">
                <a:latin typeface="나눔고딕"/>
                <a:ea typeface="나눔고딕"/>
                <a:cs typeface="맑은 고딕 Semilight"/>
              </a:rPr>
              <a:t>모델의 이미지 피쳐를 이용한 자연어 이해</a:t>
            </a:r>
            <a:r>
              <a:rPr lang="en-US" altLang="ko-KR">
                <a:latin typeface="나눔고딕"/>
                <a:ea typeface="나눔고딕"/>
                <a:cs typeface="맑은 고딕 Semilight"/>
              </a:rPr>
              <a:t>/</a:t>
            </a:r>
            <a:r>
              <a:rPr lang="ko-KR" altLang="en-US">
                <a:latin typeface="나눔고딕"/>
                <a:ea typeface="나눔고딕"/>
                <a:cs typeface="맑은 고딕 Semilight"/>
              </a:rPr>
              <a:t>처리 능력 향상 필요</a:t>
            </a:r>
            <a:endParaRPr lang="ko-KR" altLang="en-US">
              <a:latin typeface="나눔고딕"/>
              <a:ea typeface="나눔고딕"/>
              <a:cs typeface="맑은 고딕 Semilight"/>
            </a:endParaRPr>
          </a:p>
          <a:p>
            <a:pPr marL="914400" lvl="1" indent="-457200">
              <a:lnSpc>
                <a:spcPct val="150000"/>
              </a:lnSpc>
              <a:buFont typeface="Wingdings"/>
              <a:buChar char="Ø"/>
              <a:defRPr/>
            </a:pPr>
            <a:r>
              <a:rPr lang="ko-KR" altLang="en-US">
                <a:latin typeface="나눔고딕"/>
                <a:ea typeface="나눔고딕"/>
                <a:cs typeface="맑은 고딕 Semilight"/>
              </a:rPr>
              <a:t>다른 데이터셋에서의 성능 추가 확인</a:t>
            </a:r>
            <a:endParaRPr lang="ko-KR" altLang="en-US">
              <a:latin typeface="나눔고딕"/>
              <a:ea typeface="나눔고딕"/>
              <a:cs typeface="맑은 고딕 Semilight"/>
            </a:endParaRPr>
          </a:p>
          <a:p>
            <a:pPr marL="914400" lvl="1" indent="-457200">
              <a:lnSpc>
                <a:spcPct val="150000"/>
              </a:lnSpc>
              <a:buFont typeface="Wingdings"/>
              <a:buChar char="Ø"/>
              <a:defRPr/>
            </a:pPr>
            <a:r>
              <a:rPr lang="ko-KR" altLang="en-US">
                <a:latin typeface="나눔고딕"/>
                <a:ea typeface="나눔고딕"/>
                <a:cs typeface="맑은 고딕 Semilight"/>
              </a:rPr>
              <a:t>기존 모델과 비교 방안 확인</a:t>
            </a:r>
            <a:endParaRPr lang="ko-KR" altLang="en-US">
              <a:latin typeface="나눔고딕"/>
              <a:ea typeface="나눔고딕"/>
              <a:cs typeface="맑은 고딕 Semilight"/>
            </a:endParaRPr>
          </a:p>
          <a:p>
            <a:pPr marL="914400" lvl="1" indent="-457200">
              <a:lnSpc>
                <a:spcPct val="150000"/>
              </a:lnSpc>
              <a:buFont typeface="Wingdings"/>
              <a:buChar char="Ø"/>
              <a:defRPr/>
            </a:pPr>
            <a:r>
              <a:rPr lang="ko-KR" altLang="en-US">
                <a:latin typeface="나눔고딕"/>
                <a:ea typeface="나눔고딕"/>
                <a:cs typeface="맑은 고딕 Semilight"/>
              </a:rPr>
              <a:t>추가 성능 향상 방안</a:t>
            </a:r>
            <a:r>
              <a:rPr lang="en-US" altLang="ko-KR">
                <a:latin typeface="나눔고딕"/>
                <a:ea typeface="나눔고딕"/>
                <a:cs typeface="맑은 고딕 Semilight"/>
              </a:rPr>
              <a:t>(</a:t>
            </a:r>
            <a:r>
              <a:rPr lang="ko-KR" altLang="en-US">
                <a:latin typeface="나눔고딕"/>
                <a:ea typeface="나눔고딕"/>
                <a:cs typeface="맑은 고딕 Semilight"/>
              </a:rPr>
              <a:t>트리플릿</a:t>
            </a:r>
            <a:r>
              <a:rPr lang="en-US" altLang="ko-KR">
                <a:latin typeface="나눔고딕"/>
                <a:ea typeface="나눔고딕"/>
                <a:cs typeface="맑은 고딕 Semilight"/>
              </a:rPr>
              <a:t>(Triplet) </a:t>
            </a:r>
            <a:r>
              <a:rPr lang="ko-KR" altLang="en-US">
                <a:latin typeface="나눔고딕"/>
                <a:ea typeface="나눔고딕"/>
                <a:cs typeface="맑은 고딕 Semilight"/>
              </a:rPr>
              <a:t>손실함수 적용 등</a:t>
            </a:r>
            <a:r>
              <a:rPr lang="en-US" altLang="ko-KR">
                <a:latin typeface="나눔고딕"/>
                <a:ea typeface="나눔고딕"/>
                <a:cs typeface="맑은 고딕 Semilight"/>
              </a:rPr>
              <a:t>)</a:t>
            </a:r>
            <a:r>
              <a:rPr lang="ko-KR" altLang="en-US">
                <a:latin typeface="나눔고딕"/>
                <a:ea typeface="나눔고딕"/>
                <a:cs typeface="맑은 고딕 Semilight"/>
              </a:rPr>
              <a:t> 연구</a:t>
            </a:r>
            <a:endParaRPr lang="ko-KR" altLang="en-US">
              <a:latin typeface="나눔고딕"/>
              <a:ea typeface="나눔고딕"/>
              <a:cs typeface="맑은 고딕 Semi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85AC40-0DE2-4204-93F1-E29FD6C72110}"/>
              </a:ext>
            </a:extLst>
          </p:cNvPr>
          <p:cNvSpPr txBox="1"/>
          <p:nvPr/>
        </p:nvSpPr>
        <p:spPr>
          <a:xfrm>
            <a:off x="4836774" y="3079063"/>
            <a:ext cx="65490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00"/>
              </a:spcBef>
            </a:pPr>
            <a:r>
              <a:rPr lang="ko-KR" altLang="en-US" sz="6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감사합니다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EA79270-7E33-43B7-A3DE-3C3865D44775}"/>
              </a:ext>
            </a:extLst>
          </p:cNvPr>
          <p:cNvSpPr/>
          <p:nvPr/>
        </p:nvSpPr>
        <p:spPr>
          <a:xfrm>
            <a:off x="4962604" y="4284636"/>
            <a:ext cx="6199464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534080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83516" y="913629"/>
            <a:ext cx="4311941" cy="8180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4800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CONTENTS</a:t>
            </a:r>
            <a:endParaRPr lang="ko-KR" altLang="en-US" sz="4800" b="1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89193" y="2333545"/>
            <a:ext cx="9392050" cy="569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01. </a:t>
            </a:r>
            <a:r>
              <a:rPr lang="ko-KR" altLang="en-US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서론 </a:t>
            </a:r>
            <a:r>
              <a:rPr lang="en-US" altLang="ko-KR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: </a:t>
            </a:r>
            <a:r>
              <a:rPr lang="ko-KR" altLang="en-US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연구 배경</a:t>
            </a:r>
            <a:r>
              <a:rPr lang="en-US" altLang="ko-KR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,</a:t>
            </a:r>
            <a:r>
              <a:rPr lang="ko-KR" altLang="en-US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 문제 정의</a:t>
            </a:r>
            <a:r>
              <a:rPr lang="en-US" altLang="ko-KR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,</a:t>
            </a:r>
            <a:r>
              <a:rPr lang="ko-KR" altLang="en-US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 관련 연구</a:t>
            </a:r>
            <a:endParaRPr lang="ko-KR" altLang="en-US" sz="3200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89194" y="3099860"/>
            <a:ext cx="9753610" cy="57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02. </a:t>
            </a:r>
            <a:r>
              <a:rPr lang="ko-KR" altLang="en-US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본론 </a:t>
            </a:r>
            <a:r>
              <a:rPr lang="en-US" altLang="ko-KR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 </a:t>
            </a:r>
            <a:endParaRPr lang="en-US" altLang="ko-KR" sz="3200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61979" y="4947301"/>
            <a:ext cx="4558602" cy="575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03. </a:t>
            </a:r>
            <a:r>
              <a:rPr lang="ko-KR" altLang="en-US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결론</a:t>
            </a:r>
            <a:r>
              <a:rPr lang="en-US" altLang="ko-KR" sz="3200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 </a:t>
            </a:r>
            <a:endParaRPr lang="ko-KR" altLang="en-US" sz="3200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1389194" y="1889205"/>
            <a:ext cx="35687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000078" y="3746196"/>
            <a:ext cx="7586445" cy="100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91" indent="-342891">
              <a:lnSpc>
                <a:spcPct val="150000"/>
              </a:lnSpc>
              <a:buAutoNum type="arabicParenR"/>
              <a:defRPr/>
            </a:pPr>
            <a:r>
              <a:rPr lang="ko-KR" altLang="en-US" sz="2000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모델 구성</a:t>
            </a:r>
            <a:endParaRPr lang="ko-KR" altLang="en-US" sz="2000" b="1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  <a:p>
            <a:pPr marL="342891" indent="-342891">
              <a:lnSpc>
                <a:spcPct val="150000"/>
              </a:lnSpc>
              <a:buAutoNum type="arabicParenR"/>
              <a:defRPr/>
            </a:pPr>
            <a:r>
              <a:rPr lang="ko-KR" altLang="en-US" sz="2000" b="1">
                <a:solidFill>
                  <a:schemeClr val="bg1"/>
                </a:solidFill>
                <a:latin typeface="KoPub돋움체 Bold"/>
                <a:ea typeface="KoPub돋움체 Bold"/>
                <a:cs typeface="맑은 고딕 Semilight"/>
              </a:rPr>
              <a:t>실험 및 성능평가</a:t>
            </a:r>
            <a:endParaRPr lang="ko-KR" altLang="en-US" sz="2000" b="1">
              <a:solidFill>
                <a:schemeClr val="bg1"/>
              </a:solidFill>
              <a:latin typeface="KoPub돋움체 Bold"/>
              <a:ea typeface="KoPub돋움체 Bold"/>
              <a:cs typeface="맑은 고딕 Semilight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3" y="292281"/>
            <a:ext cx="41301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01.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서론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 연구 배경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5031" y="1021404"/>
            <a:ext cx="10381943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>
                <a:latin typeface="나눔고딕 ExtraBold"/>
                <a:ea typeface="나눔고딕 ExtraBold"/>
                <a:cs typeface="맑은 고딕 Semilight"/>
              </a:rPr>
              <a:t>경량화된 </a:t>
            </a:r>
            <a:r>
              <a:rPr lang="en-US" altLang="ko-KR" sz="2000" b="1">
                <a:latin typeface="나눔고딕 ExtraBold"/>
                <a:ea typeface="나눔고딕 ExtraBold"/>
                <a:cs typeface="맑은 고딕 Semilight"/>
              </a:rPr>
              <a:t>Multi-modal </a:t>
            </a:r>
            <a:r>
              <a:rPr lang="ko-KR" altLang="en-US" sz="2000" b="1">
                <a:latin typeface="나눔고딕 ExtraBold"/>
                <a:ea typeface="나눔고딕 ExtraBold"/>
                <a:cs typeface="맑은 고딕 Semilight"/>
              </a:rPr>
              <a:t>모델의 필요성</a:t>
            </a:r>
            <a:endParaRPr lang="ko-KR" altLang="en-US" sz="2000" b="1">
              <a:latin typeface="나눔고딕 ExtraBold"/>
              <a:ea typeface="나눔고딕 ExtraBold"/>
              <a:cs typeface="맑은 고딕 Semi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28686" y="1641536"/>
            <a:ext cx="10281711" cy="1328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/>
              <a:buChar char="l"/>
              <a:defRPr/>
            </a:pPr>
            <a:r>
              <a:rPr lang="ko-KR" altLang="en-US" b="1">
                <a:solidFill>
                  <a:schemeClr val="dk1"/>
                </a:solidFill>
                <a:latin typeface="맑은 고딕"/>
                <a:ea typeface="맑은 고딕"/>
              </a:rPr>
              <a:t>감시</a:t>
            </a:r>
            <a:r>
              <a:rPr lang="en-US" altLang="ko-KR" b="1">
                <a:solidFill>
                  <a:schemeClr val="dk1"/>
                </a:solidFill>
                <a:latin typeface="맑은 고딕"/>
                <a:ea typeface="맑은 고딕"/>
              </a:rPr>
              <a:t>/</a:t>
            </a:r>
            <a:r>
              <a:rPr lang="ko-KR" altLang="en-US" b="1">
                <a:solidFill>
                  <a:schemeClr val="dk1"/>
                </a:solidFill>
                <a:latin typeface="맑은 고딕"/>
                <a:ea typeface="맑은 고딕"/>
              </a:rPr>
              <a:t>정찰 임무를 위해 다양한 수단이 발전 중이나</a:t>
            </a:r>
            <a:r>
              <a:rPr lang="en-US" altLang="ko-KR" b="1">
                <a:solidFill>
                  <a:schemeClr val="dk1"/>
                </a:solidFill>
                <a:latin typeface="맑은 고딕"/>
                <a:ea typeface="맑은 고딕"/>
              </a:rPr>
              <a:t>,</a:t>
            </a:r>
            <a:r>
              <a:rPr lang="ko-KR" altLang="en-US" b="1">
                <a:solidFill>
                  <a:schemeClr val="dk1"/>
                </a:solidFill>
                <a:latin typeface="맑은 고딕"/>
                <a:ea typeface="맑은 고딕"/>
              </a:rPr>
              <a:t> 신뢰성 확보를 위한 시각의 중요성은 여전</a:t>
            </a:r>
            <a:endParaRPr lang="ko-KR" altLang="en-US" b="1">
              <a:solidFill>
                <a:schemeClr val="dk1"/>
              </a:solidFill>
              <a:latin typeface="맑은 고딕"/>
              <a:ea typeface="맑은 고딕"/>
            </a:endParaRPr>
          </a:p>
          <a:p>
            <a:pPr marL="0" indent="0">
              <a:lnSpc>
                <a:spcPct val="150000"/>
              </a:lnSpc>
              <a:buClr>
                <a:schemeClr val="dk1"/>
              </a:buClr>
              <a:buFont typeface="Wingdings"/>
              <a:buNone/>
              <a:defRPr/>
            </a:pPr>
            <a:endParaRPr lang="ko-KR" altLang="en-US" b="1">
              <a:solidFill>
                <a:schemeClr val="dk1"/>
              </a:solidFill>
            </a:endParaRPr>
          </a:p>
          <a:p>
            <a:pPr marL="285750" indent="-285750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>
                <a:schemeClr val="dk1"/>
              </a:buClr>
              <a:buFont typeface="Wingdings"/>
              <a:buChar char="l"/>
              <a:defRPr/>
            </a:pPr>
            <a:r>
              <a:rPr lang="ko-KR" altLang="en-US" b="1">
                <a:solidFill>
                  <a:schemeClr val="dk1"/>
                </a:solidFill>
              </a:rPr>
              <a:t>특수성</a:t>
            </a:r>
            <a:r>
              <a:rPr lang="en-US" altLang="ko-KR" b="1">
                <a:solidFill>
                  <a:schemeClr val="dk1"/>
                </a:solidFill>
              </a:rPr>
              <a:t>(</a:t>
            </a:r>
            <a:r>
              <a:rPr lang="ko-KR" altLang="en-US" b="1">
                <a:solidFill>
                  <a:schemeClr val="dk1"/>
                </a:solidFill>
              </a:rPr>
              <a:t>데이터셋</a:t>
            </a:r>
            <a:r>
              <a:rPr lang="en-US" altLang="ko-KR" b="1">
                <a:solidFill>
                  <a:schemeClr val="dk1"/>
                </a:solidFill>
              </a:rPr>
              <a:t>,</a:t>
            </a:r>
            <a:r>
              <a:rPr lang="ko-KR" altLang="en-US" b="1">
                <a:solidFill>
                  <a:schemeClr val="dk1"/>
                </a:solidFill>
              </a:rPr>
              <a:t> 범용모델 활용 제약</a:t>
            </a:r>
            <a:r>
              <a:rPr lang="en-US" altLang="ko-KR" b="1">
                <a:solidFill>
                  <a:schemeClr val="dk1"/>
                </a:solidFill>
              </a:rPr>
              <a:t>,</a:t>
            </a:r>
            <a:r>
              <a:rPr lang="ko-KR" altLang="en-US" b="1">
                <a:solidFill>
                  <a:schemeClr val="dk1"/>
                </a:solidFill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기상조건 </a:t>
            </a:r>
            <a:r>
              <a:rPr lang="ko-KR" altLang="en-US" b="1">
                <a:solidFill>
                  <a:schemeClr val="dk1"/>
                </a:solidFill>
              </a:rPr>
              <a:t>등</a:t>
            </a:r>
            <a:r>
              <a:rPr lang="en-US" altLang="ko-KR" b="1">
                <a:solidFill>
                  <a:schemeClr val="dk1"/>
                </a:solidFill>
              </a:rPr>
              <a:t>)</a:t>
            </a:r>
            <a:r>
              <a:rPr lang="ko-KR" altLang="en-US" b="1">
                <a:solidFill>
                  <a:schemeClr val="dk1"/>
                </a:solidFill>
              </a:rPr>
              <a:t>을 고려한 별도의 의사결정지원 도구 필요</a:t>
            </a:r>
            <a:endParaRPr lang="ko-KR" altLang="en-US" b="1">
              <a:solidFill>
                <a:schemeClr val="dk1"/>
              </a:solidFill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91812" y="3429000"/>
            <a:ext cx="3362808" cy="1980247"/>
          </a:xfrm>
          <a:prstGeom prst="rect">
            <a:avLst/>
          </a:prstGeom>
        </p:spPr>
      </p:pic>
      <p:pic>
        <p:nvPicPr>
          <p:cNvPr id="10" name="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7826556" y="3429000"/>
            <a:ext cx="3348418" cy="1980247"/>
          </a:xfrm>
          <a:prstGeom prst="rect">
            <a:avLst/>
          </a:prstGeom>
        </p:spPr>
      </p:pic>
      <p:pic>
        <p:nvPicPr>
          <p:cNvPr id="11" name=""/>
          <p:cNvPicPr/>
          <p:nvPr/>
        </p:nvPicPr>
        <p:blipFill rotWithShape="1">
          <a:blip r:embed="rId5"/>
          <a:srcRect l="18130" t="67960" r="17470" b="3170"/>
          <a:stretch>
            <a:fillRect/>
          </a:stretch>
        </p:blipFill>
        <p:spPr>
          <a:xfrm>
            <a:off x="4421791" y="3429000"/>
            <a:ext cx="3348418" cy="19802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3" y="292282"/>
            <a:ext cx="41301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01.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서론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문제 정의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00150" y="1739981"/>
            <a:ext cx="9791700" cy="1734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b="0" spc="-100">
                <a:latin typeface="맑은 고딕"/>
                <a:ea typeface="맑은 고딕"/>
              </a:rPr>
              <a:t>기존 모델들은</a:t>
            </a:r>
            <a:r>
              <a:rPr lang="ko-KR" altLang="en-US" b="1" spc="-100">
                <a:latin typeface="맑은 고딕"/>
                <a:ea typeface="맑은 고딕"/>
              </a:rPr>
              <a:t> </a:t>
            </a:r>
            <a:r>
              <a:rPr lang="ko-KR" altLang="en-US" b="0" spc="-100">
                <a:latin typeface="맑은 고딕"/>
                <a:ea typeface="맑은 고딕"/>
              </a:rPr>
              <a:t>효과적이나</a:t>
            </a:r>
            <a:r>
              <a:rPr lang="en-US" altLang="ko-KR" b="0" spc="-100">
                <a:latin typeface="맑은 고딕"/>
                <a:ea typeface="맑은 고딕"/>
              </a:rPr>
              <a:t>,</a:t>
            </a:r>
            <a:r>
              <a:rPr lang="ko-KR" altLang="en-US" b="0" spc="-100">
                <a:latin typeface="맑은 고딕"/>
                <a:ea typeface="맑은 고딕"/>
              </a:rPr>
              <a:t> </a:t>
            </a:r>
            <a:r>
              <a:rPr lang="ko-KR" altLang="en-US" b="1" spc="-100">
                <a:latin typeface="맑은 고딕"/>
                <a:ea typeface="맑은 고딕"/>
              </a:rPr>
              <a:t>특정 도메인이나 테스크에 최적화 제한</a:t>
            </a:r>
            <a:endParaRPr lang="ko-KR" altLang="en-US" b="1" spc="-100">
              <a:latin typeface="맑은 고딕"/>
              <a:ea typeface="맑은 고딕"/>
            </a:endParaRPr>
          </a:p>
          <a:p>
            <a:pPr marL="634999" indent="-190499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Ø"/>
              <a:defRPr/>
            </a:pPr>
            <a:r>
              <a:rPr lang="ko-KR" altLang="en-US" b="1" spc="-100">
                <a:latin typeface="맑은 고딕"/>
                <a:ea typeface="맑은 고딕"/>
              </a:rPr>
              <a:t> </a:t>
            </a:r>
            <a:r>
              <a:rPr lang="en-US" altLang="ko-KR" b="0" spc="-100">
                <a:latin typeface="맑은 고딕"/>
                <a:ea typeface="맑은 고딕"/>
              </a:rPr>
              <a:t>복잡한 아키텍처와 광범위한 학습 요구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-10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(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-10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자연어와 이미지 동시 학습 등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-10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)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-10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b="1">
                <a:latin typeface="맑은 고딕"/>
                <a:ea typeface="맑은 고딕"/>
              </a:rPr>
              <a:t>큰 규모의 데이터셋으로 학습하기 위해 고성능 자원을 요구</a:t>
            </a:r>
            <a:endParaRPr lang="ko-KR" altLang="en-US" b="1">
              <a:latin typeface="맑은 고딕"/>
              <a:ea typeface="맑은 고딕"/>
            </a:endParaRPr>
          </a:p>
          <a:p>
            <a:pPr marL="742950" lvl="1" indent="-285750">
              <a:lnSpc>
                <a:spcPct val="150000"/>
              </a:lnSpc>
              <a:buFont typeface="Wingdings"/>
              <a:buChar char="Ø"/>
              <a:defRPr/>
            </a:pPr>
            <a:r>
              <a:rPr lang="ko-KR" altLang="en-US">
                <a:latin typeface="맑은 고딕"/>
                <a:ea typeface="맑은 고딕"/>
              </a:rPr>
              <a:t>자원 제한된 환경에서 모델 정상 작동 제한</a:t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5028" y="1234853"/>
            <a:ext cx="10381943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000" b="1">
                <a:latin typeface="나눔고딕 ExtraBold"/>
                <a:ea typeface="나눔고딕 ExtraBold"/>
                <a:cs typeface="맑은 고딕 Semilight"/>
              </a:rPr>
              <a:t>Problem</a:t>
            </a:r>
            <a:endParaRPr lang="ko-KR" altLang="en-US" sz="2000" b="1">
              <a:latin typeface="나눔고딕 ExtraBold"/>
              <a:ea typeface="나눔고딕 ExtraBold"/>
              <a:cs typeface="맑은 고딕 Semi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05028" y="4238625"/>
            <a:ext cx="10381944" cy="155066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marL="1555750" indent="539749">
              <a:lnSpc>
                <a:spcPct val="200000"/>
              </a:lnSpc>
              <a:buFont typeface="Wingdings"/>
              <a:buChar char="Ø"/>
              <a:defRPr/>
            </a:pPr>
            <a:r>
              <a:rPr lang="ko-KR" altLang="en-US" sz="2400" b="1">
                <a:solidFill>
                  <a:schemeClr val="bg1"/>
                </a:solidFill>
                <a:latin typeface="나눔고딕 ExtraBold"/>
                <a:ea typeface="나눔고딕 ExtraBold"/>
                <a:cs typeface="맑은 고딕 Semilight"/>
              </a:rPr>
              <a:t>불필요한 학습 과정을 경량화한 모델 제안</a:t>
            </a:r>
            <a:endParaRPr lang="ko-KR" altLang="en-US" sz="2400" b="1">
              <a:solidFill>
                <a:schemeClr val="bg1"/>
              </a:solidFill>
              <a:latin typeface="나눔고딕 ExtraBold"/>
              <a:ea typeface="나눔고딕 ExtraBold"/>
              <a:cs typeface="맑은 고딕 Semilight"/>
            </a:endParaRPr>
          </a:p>
          <a:p>
            <a:pPr marL="1555750" indent="539749">
              <a:lnSpc>
                <a:spcPct val="200000"/>
              </a:lnSpc>
              <a:buFont typeface="Wingdings"/>
              <a:buChar char="Ø"/>
              <a:defRPr/>
            </a:pPr>
            <a:r>
              <a:rPr lang="ko-KR" altLang="en-US" sz="2400" b="1">
                <a:solidFill>
                  <a:schemeClr val="bg1"/>
                </a:solidFill>
                <a:latin typeface="나눔고딕 ExtraBold"/>
                <a:ea typeface="나눔고딕 ExtraBold"/>
                <a:cs typeface="맑은 고딕 Semilight"/>
              </a:rPr>
              <a:t>계산 효율성 향상 및 높은 성능 달성 </a:t>
            </a:r>
            <a:endParaRPr lang="ko-KR" altLang="en-US" sz="2400" b="1">
              <a:solidFill>
                <a:schemeClr val="bg1"/>
              </a:solidFill>
              <a:latin typeface="나눔고딕 ExtraBold"/>
              <a:ea typeface="나눔고딕 ExtraBold"/>
              <a:cs typeface="맑은 고딕 Semilight"/>
            </a:endParaRPr>
          </a:p>
        </p:txBody>
      </p:sp>
      <p:cxnSp>
        <p:nvCxnSpPr>
          <p:cNvPr id="18" name="직선 화살표 연결선 17"/>
          <p:cNvCxnSpPr/>
          <p:nvPr/>
        </p:nvCxnSpPr>
        <p:spPr>
          <a:xfrm rot="16200000" flipH="1">
            <a:off x="5773651" y="3868650"/>
            <a:ext cx="64469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3" y="292282"/>
            <a:ext cx="41301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01.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서론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관련 연구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25325" y="5086092"/>
            <a:ext cx="2973578" cy="333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/>
              <a:t>        ALIGN model</a:t>
            </a:r>
            <a:endParaRPr lang="en-US" altLang="ko-KR" sz="1600"/>
          </a:p>
        </p:txBody>
      </p:sp>
      <p:cxnSp>
        <p:nvCxnSpPr>
          <p:cNvPr id="236" name="직선 연결선 235"/>
          <p:cNvCxnSpPr/>
          <p:nvPr/>
        </p:nvCxnSpPr>
        <p:spPr>
          <a:xfrm flipV="1">
            <a:off x="6096000" y="1152530"/>
            <a:ext cx="0" cy="50893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926522" y="1540241"/>
            <a:ext cx="4946628" cy="14106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ts val="2600"/>
              </a:lnSpc>
              <a:defRPr/>
            </a:pPr>
            <a:r>
              <a:rPr lang="en-US" altLang="ko-KR" b="1">
                <a:latin typeface="나눔고딕 ExtraBold"/>
                <a:ea typeface="나눔고딕 ExtraBold"/>
              </a:rPr>
              <a:t>ALIGN</a:t>
            </a:r>
            <a:endParaRPr lang="en-US" altLang="ko-KR" b="1">
              <a:latin typeface="나눔고딕 ExtraBold"/>
              <a:ea typeface="나눔고딕 ExtraBold"/>
            </a:endParaRPr>
          </a:p>
          <a:p>
            <a:pPr algn="ctr">
              <a:lnSpc>
                <a:spcPts val="2600"/>
              </a:lnSpc>
              <a:defRPr/>
            </a:pPr>
            <a:r>
              <a:rPr lang="en-US" altLang="ko-KR" b="0" spc="-100">
                <a:latin typeface="나눔고딕 ExtraBold"/>
                <a:ea typeface="나눔고딕 ExtraBold"/>
              </a:rPr>
              <a:t>(A Large-scale ImaGe and Noisy-text Embedding)</a:t>
            </a:r>
            <a:endParaRPr lang="en-US" altLang="ko-KR" b="0" spc="-100">
              <a:latin typeface="나눔고딕 ExtraBold"/>
              <a:ea typeface="나눔고딕 ExtraBold"/>
            </a:endParaRPr>
          </a:p>
          <a:p>
            <a:pPr marL="285744" indent="-285744">
              <a:lnSpc>
                <a:spcPts val="2600"/>
              </a:lnSpc>
              <a:buFont typeface="Arial"/>
              <a:buChar char="•"/>
              <a:defRPr/>
            </a:pPr>
            <a:r>
              <a:rPr lang="ko-KR" altLang="en-US" sz="1600">
                <a:latin typeface="맑은 고딕"/>
                <a:ea typeface="맑은 고딕"/>
              </a:rPr>
              <a:t>이미지</a:t>
            </a:r>
            <a:r>
              <a:rPr lang="en-US" altLang="ko-KR" sz="1600">
                <a:latin typeface="맑은 고딕"/>
                <a:ea typeface="맑은 고딕"/>
              </a:rPr>
              <a:t> :</a:t>
            </a:r>
            <a:r>
              <a:rPr lang="ko-KR" altLang="en-US" sz="1600">
                <a:latin typeface="맑은 고딕"/>
                <a:ea typeface="맑은 고딕"/>
              </a:rPr>
              <a:t> </a:t>
            </a:r>
            <a:r>
              <a:rPr lang="en-US" altLang="ko-KR" sz="1600">
                <a:latin typeface="맑은 고딕"/>
                <a:ea typeface="맑은 고딕"/>
              </a:rPr>
              <a:t>EfficientNet /</a:t>
            </a:r>
            <a:r>
              <a:rPr lang="ko-KR" altLang="en-US" sz="1600">
                <a:latin typeface="맑은 고딕"/>
                <a:ea typeface="맑은 고딕"/>
              </a:rPr>
              <a:t> 자연어 </a:t>
            </a:r>
            <a:r>
              <a:rPr lang="en-US" altLang="ko-KR" sz="1600">
                <a:latin typeface="맑은 고딕"/>
                <a:ea typeface="맑은 고딕"/>
              </a:rPr>
              <a:t>: BERT</a:t>
            </a:r>
            <a:endParaRPr lang="en-US" altLang="ko-KR" sz="1600">
              <a:latin typeface="맑은 고딕"/>
              <a:ea typeface="맑은 고딕"/>
            </a:endParaRPr>
          </a:p>
          <a:p>
            <a:pPr marL="285744" indent="-285744">
              <a:lnSpc>
                <a:spcPts val="2600"/>
              </a:lnSpc>
              <a:buFont typeface="Arial"/>
              <a:buChar char="•"/>
              <a:defRPr/>
            </a:pPr>
            <a:r>
              <a:rPr lang="ko-KR" altLang="en-US" sz="1600">
                <a:latin typeface="맑은 고딕"/>
                <a:ea typeface="맑은 고딕"/>
              </a:rPr>
              <a:t>데이터셋 </a:t>
            </a:r>
            <a:r>
              <a:rPr lang="en-US" altLang="ko-KR" sz="1600">
                <a:latin typeface="맑은 고딕"/>
                <a:ea typeface="맑은 고딕"/>
              </a:rPr>
              <a:t>: </a:t>
            </a:r>
            <a:r>
              <a:rPr lang="ko-KR" altLang="en-US" sz="1600">
                <a:latin typeface="맑은 고딕"/>
                <a:ea typeface="맑은 고딕"/>
              </a:rPr>
              <a:t>약 </a:t>
            </a:r>
            <a:r>
              <a:rPr lang="en-US" altLang="ko-KR" sz="1600">
                <a:latin typeface="맑은 고딕"/>
                <a:ea typeface="맑은 고딕"/>
              </a:rPr>
              <a:t>18</a:t>
            </a:r>
            <a:r>
              <a:rPr lang="ko-KR" altLang="en-US" sz="1600">
                <a:latin typeface="맑은 고딕"/>
                <a:ea typeface="맑은 고딕"/>
              </a:rPr>
              <a:t>억 개의 이미지</a:t>
            </a:r>
            <a:r>
              <a:rPr lang="en-US" altLang="ko-KR" sz="1600">
                <a:latin typeface="맑은 고딕"/>
                <a:ea typeface="맑은 고딕"/>
              </a:rPr>
              <a:t>-</a:t>
            </a:r>
            <a:r>
              <a:rPr lang="ko-KR" altLang="en-US" sz="1600">
                <a:latin typeface="맑은 고딕"/>
                <a:ea typeface="맑은 고딕"/>
              </a:rPr>
              <a:t>텍스트 쌍</a:t>
            </a:r>
            <a:endParaRPr lang="ko-KR" altLang="en-US" sz="1600">
              <a:latin typeface="맑은 고딕"/>
              <a:ea typeface="맑은 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5031" y="1021404"/>
            <a:ext cx="10381943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>
                <a:latin typeface="나눔고딕 ExtraBold"/>
                <a:ea typeface="나눔고딕 ExtraBold"/>
                <a:cs typeface="맑은 고딕 Semilight"/>
              </a:rPr>
              <a:t>관련 연구 </a:t>
            </a:r>
            <a:endParaRPr lang="ko-KR" altLang="en-US" sz="2000" b="1">
              <a:latin typeface="나눔고딕 ExtraBold"/>
              <a:ea typeface="나눔고딕 ExtraBold"/>
              <a:cs typeface="맑은 고딕 Semilight"/>
            </a:endParaRPr>
          </a:p>
        </p:txBody>
      </p:sp>
      <p:sp>
        <p:nvSpPr>
          <p:cNvPr id="459" name="TextBox 458"/>
          <p:cNvSpPr txBox="1"/>
          <p:nvPr/>
        </p:nvSpPr>
        <p:spPr>
          <a:xfrm>
            <a:off x="8349755" y="5002513"/>
            <a:ext cx="16227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600"/>
              <a:t>CLIP model</a:t>
            </a:r>
            <a:endParaRPr lang="en-US" altLang="ko-KR" sz="160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sp>
        <p:nvSpPr>
          <p:cNvPr id="460" name="TextBox 236"/>
          <p:cNvSpPr txBox="1"/>
          <p:nvPr/>
        </p:nvSpPr>
        <p:spPr>
          <a:xfrm>
            <a:off x="6329796" y="1540241"/>
            <a:ext cx="4953520" cy="14106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ts val="2600"/>
              </a:lnSpc>
              <a:defRPr/>
            </a:pPr>
            <a:r>
              <a:rPr lang="en-US" altLang="ko-KR" b="1">
                <a:latin typeface="나눔고딕 ExtraBold"/>
                <a:ea typeface="나눔고딕 ExtraBold"/>
              </a:rPr>
              <a:t>CLIP</a:t>
            </a:r>
            <a:endParaRPr lang="en-US" altLang="ko-KR" b="1">
              <a:latin typeface="나눔고딕 ExtraBold"/>
              <a:ea typeface="나눔고딕 ExtraBold"/>
            </a:endParaRPr>
          </a:p>
          <a:p>
            <a:pPr algn="ctr">
              <a:lnSpc>
                <a:spcPts val="2600"/>
              </a:lnSpc>
              <a:defRPr/>
            </a:pPr>
            <a:r>
              <a:rPr lang="en-US" altLang="ko-KR">
                <a:latin typeface="나눔고딕 ExtraBold"/>
                <a:ea typeface="나눔고딕 ExtraBold"/>
              </a:rPr>
              <a:t>(Contrstive Language-Imagwe Pre-Training)</a:t>
            </a:r>
            <a:endParaRPr lang="en-US" altLang="ko-KR">
              <a:latin typeface="나눔고딕 ExtraBold"/>
              <a:ea typeface="나눔고딕 ExtraBold"/>
            </a:endParaRPr>
          </a:p>
          <a:p>
            <a:pPr marL="285744" indent="-285744">
              <a:lnSpc>
                <a:spcPts val="2600"/>
              </a:lnSpc>
              <a:buFont typeface="Arial"/>
              <a:buChar char="•"/>
              <a:defRPr/>
            </a:pPr>
            <a:r>
              <a:rPr lang="ko-KR" altLang="en-US" sz="1600">
                <a:latin typeface="맑은 고딕"/>
                <a:ea typeface="맑은 고딕"/>
              </a:rPr>
              <a:t>이미지</a:t>
            </a:r>
            <a:r>
              <a:rPr lang="en-US" altLang="ko-KR" sz="1600">
                <a:latin typeface="맑은 고딕"/>
                <a:ea typeface="맑은 고딕"/>
              </a:rPr>
              <a:t> :</a:t>
            </a:r>
            <a:r>
              <a:rPr lang="ko-KR" altLang="en-US" sz="1600">
                <a:latin typeface="맑은 고딕"/>
                <a:ea typeface="맑은 고딕"/>
              </a:rPr>
              <a:t> </a:t>
            </a:r>
            <a:r>
              <a:rPr lang="en-US" altLang="ko-KR" sz="1600">
                <a:latin typeface="맑은 고딕"/>
                <a:ea typeface="맑은 고딕"/>
              </a:rPr>
              <a:t>ViT, ResNet-50 /</a:t>
            </a:r>
            <a:r>
              <a:rPr lang="ko-KR" altLang="en-US" sz="1600">
                <a:latin typeface="맑은 고딕"/>
                <a:ea typeface="맑은 고딕"/>
              </a:rPr>
              <a:t> 자연어 </a:t>
            </a:r>
            <a:r>
              <a:rPr lang="en-US" altLang="ko-KR" sz="1600">
                <a:latin typeface="맑은 고딕"/>
                <a:ea typeface="맑은 고딕"/>
              </a:rPr>
              <a:t>: Transfomer</a:t>
            </a:r>
            <a:endParaRPr lang="en-US" altLang="ko-KR" sz="1600">
              <a:latin typeface="맑은 고딕"/>
              <a:ea typeface="맑은 고딕"/>
            </a:endParaRPr>
          </a:p>
          <a:p>
            <a:pPr marL="285744" indent="-285744">
              <a:lnSpc>
                <a:spcPts val="2600"/>
              </a:lnSpc>
              <a:buFont typeface="Arial"/>
              <a:buChar char="•"/>
              <a:defRPr/>
            </a:pPr>
            <a:r>
              <a:rPr lang="ko-KR" altLang="en-US" sz="1600">
                <a:latin typeface="맑은 고딕"/>
                <a:ea typeface="맑은 고딕"/>
              </a:rPr>
              <a:t>데이터셋 </a:t>
            </a:r>
            <a:r>
              <a:rPr lang="en-US" altLang="ko-KR" sz="1600">
                <a:latin typeface="맑은 고딕"/>
                <a:ea typeface="맑은 고딕"/>
              </a:rPr>
              <a:t>: </a:t>
            </a:r>
            <a:r>
              <a:rPr lang="ko-KR" altLang="en-US" sz="1600">
                <a:latin typeface="맑은 고딕"/>
                <a:ea typeface="맑은 고딕"/>
              </a:rPr>
              <a:t>약 </a:t>
            </a:r>
            <a:r>
              <a:rPr lang="en-US" altLang="ko-KR" sz="1600">
                <a:latin typeface="맑은 고딕"/>
                <a:ea typeface="맑은 고딕"/>
              </a:rPr>
              <a:t>4</a:t>
            </a:r>
            <a:r>
              <a:rPr lang="ko-KR" altLang="en-US" sz="1600">
                <a:latin typeface="맑은 고딕"/>
                <a:ea typeface="맑은 고딕"/>
              </a:rPr>
              <a:t>억 개의 이미지</a:t>
            </a:r>
            <a:r>
              <a:rPr lang="en-US" altLang="ko-KR" sz="1600">
                <a:latin typeface="맑은 고딕"/>
                <a:ea typeface="맑은 고딕"/>
              </a:rPr>
              <a:t>-</a:t>
            </a:r>
            <a:r>
              <a:rPr lang="ko-KR" altLang="en-US" sz="1600">
                <a:latin typeface="맑은 고딕"/>
                <a:ea typeface="맑은 고딕"/>
              </a:rPr>
              <a:t>텍스트 쌍</a:t>
            </a:r>
            <a:endParaRPr lang="ko-KR" altLang="en-US" sz="1600">
              <a:latin typeface="맑은 고딕"/>
              <a:ea typeface="맑은 고딕"/>
            </a:endParaRPr>
          </a:p>
        </p:txBody>
      </p:sp>
      <p:pic>
        <p:nvPicPr>
          <p:cNvPr id="46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67588" y="3097679"/>
            <a:ext cx="2042046" cy="1953047"/>
          </a:xfrm>
          <a:prstGeom prst="rect">
            <a:avLst/>
          </a:prstGeom>
        </p:spPr>
      </p:pic>
      <p:pic>
        <p:nvPicPr>
          <p:cNvPr id="463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675893" y="3184071"/>
            <a:ext cx="4679376" cy="1708244"/>
          </a:xfrm>
          <a:prstGeom prst="rect">
            <a:avLst/>
          </a:prstGeom>
        </p:spPr>
      </p:pic>
      <p:sp>
        <p:nvSpPr>
          <p:cNvPr id="464" name="TextBox 1"/>
          <p:cNvSpPr txBox="1"/>
          <p:nvPr/>
        </p:nvSpPr>
        <p:spPr>
          <a:xfrm>
            <a:off x="905028" y="5489687"/>
            <a:ext cx="10381944" cy="1004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두 모델 모두 각 인코더를 학습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,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대조 학습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(Constrative Learning)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적용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⇒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 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학습 시간 및 필요 자원량 과다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,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대조 학습간 학습 성능 제한 우려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3" y="292282"/>
            <a:ext cx="85756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 모델 구성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41541" y="1621659"/>
            <a:ext cx="10381943" cy="500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91" indent="-342891">
              <a:lnSpc>
                <a:spcPct val="150000"/>
              </a:lnSpc>
              <a:buFont typeface="Arial"/>
              <a:buChar char="•"/>
              <a:defRPr/>
            </a:pPr>
            <a:endParaRPr lang="ko-KR" altLang="en-US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모델 구조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  <p:sp>
        <p:nvSpPr>
          <p:cNvPr id="122" name=""/>
          <p:cNvSpPr txBox="1"/>
          <p:nvPr/>
        </p:nvSpPr>
        <p:spPr>
          <a:xfrm>
            <a:off x="1063624" y="2166938"/>
            <a:ext cx="2286000" cy="36480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123" name=""/>
          <p:cNvSpPr txBox="1"/>
          <p:nvPr/>
        </p:nvSpPr>
        <p:spPr>
          <a:xfrm>
            <a:off x="1063624" y="2024063"/>
            <a:ext cx="4079875" cy="36480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126" name=""/>
          <p:cNvSpPr txBox="1"/>
          <p:nvPr/>
        </p:nvSpPr>
        <p:spPr>
          <a:xfrm>
            <a:off x="1915318" y="3589463"/>
            <a:ext cx="2286000" cy="364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>
                <a:latin typeface="+mn-lt"/>
                <a:ea typeface="+mn-ea"/>
                <a:cs typeface="+mn-cs"/>
              </a:defRPr>
            </a:pPr>
            <a:endParaRPr lang="ko-KR" altLang="en-US">
              <a:latin typeface="+mn-lt"/>
              <a:ea typeface="+mn-ea"/>
              <a:cs typeface="+mn-cs"/>
            </a:endParaRPr>
          </a:p>
        </p:txBody>
      </p:sp>
      <p:sp>
        <p:nvSpPr>
          <p:cNvPr id="127" name=""/>
          <p:cNvSpPr txBox="1"/>
          <p:nvPr/>
        </p:nvSpPr>
        <p:spPr>
          <a:xfrm>
            <a:off x="1915318" y="3446588"/>
            <a:ext cx="4079875" cy="364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>
                <a:latin typeface="+mn-lt"/>
                <a:ea typeface="+mn-ea"/>
                <a:cs typeface="+mn-cs"/>
              </a:defRPr>
            </a:pPr>
            <a:endParaRPr lang="ko-KR" altLang="en-US">
              <a:latin typeface="+mn-lt"/>
              <a:ea typeface="+mn-ea"/>
              <a:cs typeface="+mn-cs"/>
            </a:endParaRPr>
          </a:p>
        </p:txBody>
      </p:sp>
      <p:sp>
        <p:nvSpPr>
          <p:cNvPr id="128" name=""/>
          <p:cNvSpPr/>
          <p:nvPr/>
        </p:nvSpPr>
        <p:spPr>
          <a:xfrm>
            <a:off x="2784996" y="2475228"/>
            <a:ext cx="1440180" cy="936117"/>
          </a:xfrm>
          <a:prstGeom prst="rect">
            <a:avLst/>
          </a:prstGeom>
          <a:solidFill>
            <a:srgbClr val="dbf4ee"/>
          </a:solidFill>
          <a:ln w="2540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Text</a:t>
            </a:r>
            <a:endParaRPr lang="en-US" altLang="ko-KR" b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ctr">
              <a:defRPr>
                <a:latin typeface="+mn-lt"/>
                <a:ea typeface="+mn-ea"/>
                <a:cs typeface="+mn-cs"/>
              </a:defRPr>
            </a:pPr>
            <a:r>
              <a:rPr lang="en-US" altLang="ko-KR" b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Encoder</a:t>
            </a:r>
            <a:endParaRPr lang="en-US" altLang="ko-KR" b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9" name=""/>
          <p:cNvSpPr/>
          <p:nvPr/>
        </p:nvSpPr>
        <p:spPr>
          <a:xfrm>
            <a:off x="2784995" y="4059426"/>
            <a:ext cx="1440180" cy="936117"/>
          </a:xfrm>
          <a:prstGeom prst="rect">
            <a:avLst/>
          </a:prstGeom>
          <a:solidFill>
            <a:srgbClr val="fff5cc"/>
          </a:solidFill>
          <a:ln w="2540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>
                <a:latin typeface="+mn-lt"/>
                <a:ea typeface="+mn-ea"/>
                <a:cs typeface="+mn-cs"/>
              </a:defRPr>
            </a:pPr>
            <a:r>
              <a:rPr lang="en-US" altLang="ko-KR" b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Image </a:t>
            </a:r>
            <a:endParaRPr lang="en-US" altLang="ko-KR" b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ctr">
              <a:defRPr>
                <a:latin typeface="+mn-lt"/>
                <a:ea typeface="+mn-ea"/>
                <a:cs typeface="+mn-cs"/>
              </a:defRPr>
            </a:pPr>
            <a:r>
              <a:rPr lang="en-US" altLang="ko-KR" b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Encoder</a:t>
            </a:r>
            <a:endParaRPr lang="en-US" altLang="ko-KR" b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0" name=""/>
          <p:cNvSpPr/>
          <p:nvPr/>
        </p:nvSpPr>
        <p:spPr>
          <a:xfrm>
            <a:off x="5479430" y="3108941"/>
            <a:ext cx="2207639" cy="1233841"/>
          </a:xfrm>
          <a:prstGeom prst="rect">
            <a:avLst/>
          </a:prstGeom>
          <a:solidFill>
            <a:schemeClr val="lt2"/>
          </a:solidFill>
          <a:ln w="2540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>
                <a:latin typeface="+mn-lt"/>
                <a:ea typeface="+mn-ea"/>
                <a:cs typeface="+mn-cs"/>
              </a:defRPr>
            </a:pPr>
            <a:endParaRPr lang="en-US" altLang="ko-KR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algn="ctr">
              <a:defRPr>
                <a:latin typeface="+mn-lt"/>
                <a:ea typeface="+mn-ea"/>
                <a:cs typeface="+mn-cs"/>
              </a:defRPr>
            </a:pPr>
            <a:r>
              <a:rPr lang="en-US" altLang="ko-KR" sz="2300" b="1">
                <a:solidFill>
                  <a:schemeClr val="dk1"/>
                </a:solidFill>
                <a:latin typeface="+mn-lt"/>
                <a:ea typeface="+mn-ea"/>
                <a:cs typeface="+mn-cs"/>
              </a:rPr>
              <a:t>Loss Function</a:t>
            </a:r>
            <a:endParaRPr lang="en-US" altLang="ko-KR" sz="2300" b="1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algn="ctr">
              <a:defRPr>
                <a:latin typeface="+mn-lt"/>
                <a:ea typeface="+mn-ea"/>
                <a:cs typeface="+mn-cs"/>
              </a:defRPr>
            </a:pPr>
            <a:r>
              <a:rPr lang="en-US" altLang="ko-KR">
                <a:solidFill>
                  <a:schemeClr val="dk1"/>
                </a:solidFill>
                <a:latin typeface="+mn-lt"/>
                <a:ea typeface="+mn-ea"/>
                <a:cs typeface="+mn-cs"/>
              </a:rPr>
              <a:t>Margin based</a:t>
            </a:r>
            <a:endParaRPr lang="en-US" altLang="ko-KR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algn="ctr">
              <a:defRPr>
                <a:latin typeface="+mn-lt"/>
                <a:ea typeface="+mn-ea"/>
                <a:cs typeface="+mn-cs"/>
              </a:defRPr>
            </a:pPr>
            <a:r>
              <a:rPr lang="en-US" altLang="ko-KR">
                <a:solidFill>
                  <a:schemeClr val="dk1"/>
                </a:solidFill>
                <a:latin typeface="+mn-lt"/>
                <a:ea typeface="+mn-ea"/>
                <a:cs typeface="+mn-cs"/>
              </a:rPr>
              <a:t>Cosine similarity</a:t>
            </a:r>
            <a:endParaRPr lang="en-US" altLang="ko-KR">
              <a:solidFill>
                <a:schemeClr val="dk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31" name=""/>
          <p:cNvCxnSpPr/>
          <p:nvPr/>
        </p:nvCxnSpPr>
        <p:spPr>
          <a:xfrm>
            <a:off x="7687069" y="3725861"/>
            <a:ext cx="1158524" cy="0"/>
          </a:xfrm>
          <a:prstGeom prst="straightConnector1">
            <a:avLst/>
          </a:prstGeom>
          <a:ln w="381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"/>
          <p:cNvSpPr/>
          <p:nvPr/>
        </p:nvSpPr>
        <p:spPr>
          <a:xfrm rot="10800000">
            <a:off x="1014776" y="2524040"/>
            <a:ext cx="782501" cy="629956"/>
          </a:xfrm>
          <a:prstGeom prst="rect">
            <a:avLst/>
          </a:prstGeom>
          <a:solidFill>
            <a:schemeClr val="lt1"/>
          </a:solidFill>
          <a:ln w="2540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>
                <a:latin typeface="+mn-lt"/>
                <a:ea typeface="+mn-ea"/>
                <a:cs typeface="+mn-cs"/>
              </a:defRPr>
            </a:pPr>
            <a:endParaRPr lang="en-US" altLang="ko-KR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5" name=""/>
          <p:cNvSpPr/>
          <p:nvPr/>
        </p:nvSpPr>
        <p:spPr>
          <a:xfrm rot="10800000">
            <a:off x="926853" y="2590715"/>
            <a:ext cx="782501" cy="629956"/>
          </a:xfrm>
          <a:prstGeom prst="rect">
            <a:avLst/>
          </a:prstGeom>
          <a:solidFill>
            <a:schemeClr val="lt1"/>
          </a:solidFill>
          <a:ln w="2540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>
                <a:latin typeface="+mn-lt"/>
                <a:ea typeface="+mn-ea"/>
                <a:cs typeface="+mn-cs"/>
              </a:defRPr>
            </a:pPr>
            <a:endParaRPr lang="en-US" altLang="ko-KR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6" name=""/>
          <p:cNvSpPr/>
          <p:nvPr/>
        </p:nvSpPr>
        <p:spPr>
          <a:xfrm rot="10800000" flipV="1">
            <a:off x="853584" y="2657389"/>
            <a:ext cx="782501" cy="1117545"/>
          </a:xfrm>
          <a:prstGeom prst="rect">
            <a:avLst/>
          </a:prstGeom>
          <a:solidFill>
            <a:schemeClr val="lt1"/>
          </a:solidFill>
          <a:ln w="2540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>
                <a:latin typeface="+mn-lt"/>
                <a:ea typeface="+mn-ea"/>
                <a:cs typeface="+mn-cs"/>
              </a:defRPr>
            </a:pPr>
            <a:r>
              <a:rPr lang="en-US" altLang="ko-KR" sz="13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Fishing boat is out of broken</a:t>
            </a:r>
            <a:endParaRPr lang="en-US" altLang="ko-KR" sz="13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ctr">
              <a:defRPr>
                <a:latin typeface="+mn-lt"/>
                <a:ea typeface="+mn-ea"/>
                <a:cs typeface="+mn-cs"/>
              </a:defRPr>
            </a:pPr>
            <a:r>
              <a:rPr lang="en-US" altLang="ko-KR" sz="13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....</a:t>
            </a:r>
            <a:endParaRPr lang="en-US" altLang="ko-KR" sz="13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7" name=""/>
          <p:cNvSpPr/>
          <p:nvPr/>
        </p:nvSpPr>
        <p:spPr>
          <a:xfrm rot="10800000">
            <a:off x="1029430" y="4157943"/>
            <a:ext cx="782501" cy="629956"/>
          </a:xfrm>
          <a:prstGeom prst="rect">
            <a:avLst/>
          </a:prstGeom>
          <a:solidFill>
            <a:schemeClr val="lt1"/>
          </a:solidFill>
          <a:ln w="2540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>
                <a:latin typeface="+mn-lt"/>
                <a:ea typeface="+mn-ea"/>
                <a:cs typeface="+mn-cs"/>
              </a:defRPr>
            </a:pPr>
            <a:endParaRPr lang="en-US" altLang="ko-KR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8" name=""/>
          <p:cNvSpPr/>
          <p:nvPr/>
        </p:nvSpPr>
        <p:spPr>
          <a:xfrm rot="10800000">
            <a:off x="941507" y="4224618"/>
            <a:ext cx="782501" cy="629956"/>
          </a:xfrm>
          <a:prstGeom prst="rect">
            <a:avLst/>
          </a:prstGeom>
          <a:solidFill>
            <a:schemeClr val="lt1"/>
          </a:solidFill>
          <a:ln w="2540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>
                <a:latin typeface="+mn-lt"/>
                <a:ea typeface="+mn-ea"/>
                <a:cs typeface="+mn-cs"/>
              </a:defRPr>
            </a:pPr>
            <a:endParaRPr lang="en-US" altLang="ko-KR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9" name=""/>
          <p:cNvSpPr/>
          <p:nvPr/>
        </p:nvSpPr>
        <p:spPr>
          <a:xfrm rot="10800000" flipV="1">
            <a:off x="641451" y="4291293"/>
            <a:ext cx="1009286" cy="641295"/>
          </a:xfrm>
          <a:prstGeom prst="rect">
            <a:avLst/>
          </a:prstGeom>
          <a:solidFill>
            <a:schemeClr val="lt1"/>
          </a:solidFill>
          <a:ln w="2540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>
                <a:latin typeface="+mn-lt"/>
                <a:ea typeface="+mn-ea"/>
                <a:cs typeface="+mn-cs"/>
              </a:defRPr>
            </a:pPr>
            <a:r>
              <a:rPr lang="en-US" altLang="ko-KR" b="0" spc="-1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image</a:t>
            </a:r>
            <a:endParaRPr lang="en-US" altLang="ko-KR" b="0" spc="-1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140" name=""/>
          <p:cNvGrpSpPr/>
          <p:nvPr/>
        </p:nvGrpSpPr>
        <p:grpSpPr>
          <a:xfrm rot="0">
            <a:off x="4248309" y="2968989"/>
            <a:ext cx="1244145" cy="571923"/>
            <a:chOff x="3562622" y="2672127"/>
            <a:chExt cx="1244145" cy="571923"/>
          </a:xfrm>
        </p:grpSpPr>
        <p:cxnSp>
          <p:nvCxnSpPr>
            <p:cNvPr id="141" name=""/>
            <p:cNvCxnSpPr/>
            <p:nvPr/>
          </p:nvCxnSpPr>
          <p:spPr>
            <a:xfrm>
              <a:off x="3562622" y="2672836"/>
              <a:ext cx="723224" cy="0"/>
            </a:xfrm>
            <a:prstGeom prst="straightConnector1">
              <a:avLst/>
            </a:prstGeom>
            <a:ln w="38100">
              <a:solidFill>
                <a:schemeClr val="dk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"/>
            <p:cNvCxnSpPr/>
            <p:nvPr/>
          </p:nvCxnSpPr>
          <p:spPr>
            <a:xfrm rot="16200000" flipH="1">
              <a:off x="3992960" y="2958089"/>
              <a:ext cx="571923" cy="0"/>
            </a:xfrm>
            <a:prstGeom prst="line">
              <a:avLst/>
            </a:prstGeom>
            <a:ln w="38100">
              <a:solidFill>
                <a:schemeClr val="dk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"/>
            <p:cNvCxnSpPr/>
            <p:nvPr/>
          </p:nvCxnSpPr>
          <p:spPr>
            <a:xfrm>
              <a:off x="4279446" y="3235098"/>
              <a:ext cx="527321" cy="0"/>
            </a:xfrm>
            <a:prstGeom prst="straightConnector1">
              <a:avLst/>
            </a:prstGeom>
            <a:ln w="38100">
              <a:solidFill>
                <a:schemeClr val="dk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"/>
          <p:cNvGrpSpPr/>
          <p:nvPr/>
        </p:nvGrpSpPr>
        <p:grpSpPr>
          <a:xfrm rot="0">
            <a:off x="4248309" y="3962519"/>
            <a:ext cx="1244145" cy="571923"/>
            <a:chOff x="3562622" y="3665658"/>
            <a:chExt cx="1244145" cy="571923"/>
          </a:xfrm>
        </p:grpSpPr>
        <p:cxnSp>
          <p:nvCxnSpPr>
            <p:cNvPr id="145" name=""/>
            <p:cNvCxnSpPr/>
            <p:nvPr/>
          </p:nvCxnSpPr>
          <p:spPr>
            <a:xfrm>
              <a:off x="3562622" y="4230623"/>
              <a:ext cx="723224" cy="0"/>
            </a:xfrm>
            <a:prstGeom prst="straightConnector1">
              <a:avLst/>
            </a:prstGeom>
            <a:ln w="38100">
              <a:solidFill>
                <a:schemeClr val="dk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"/>
            <p:cNvCxnSpPr/>
            <p:nvPr/>
          </p:nvCxnSpPr>
          <p:spPr>
            <a:xfrm rot="16200000" flipH="1">
              <a:off x="4000287" y="3951620"/>
              <a:ext cx="571923" cy="0"/>
            </a:xfrm>
            <a:prstGeom prst="line">
              <a:avLst/>
            </a:prstGeom>
            <a:ln w="38100">
              <a:solidFill>
                <a:schemeClr val="dk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"/>
            <p:cNvCxnSpPr/>
            <p:nvPr/>
          </p:nvCxnSpPr>
          <p:spPr>
            <a:xfrm>
              <a:off x="4279446" y="3667124"/>
              <a:ext cx="527321" cy="0"/>
            </a:xfrm>
            <a:prstGeom prst="straightConnector1">
              <a:avLst/>
            </a:prstGeom>
            <a:ln w="38100">
              <a:solidFill>
                <a:schemeClr val="dk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2" name=""/>
          <p:cNvCxnSpPr/>
          <p:nvPr/>
        </p:nvCxnSpPr>
        <p:spPr>
          <a:xfrm>
            <a:off x="1857676" y="2943287"/>
            <a:ext cx="898744" cy="0"/>
          </a:xfrm>
          <a:prstGeom prst="straightConnector1">
            <a:avLst/>
          </a:prstGeom>
          <a:ln w="381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"/>
          <p:cNvCxnSpPr/>
          <p:nvPr/>
        </p:nvCxnSpPr>
        <p:spPr>
          <a:xfrm>
            <a:off x="1854501" y="4540313"/>
            <a:ext cx="898744" cy="0"/>
          </a:xfrm>
          <a:prstGeom prst="straightConnector1">
            <a:avLst/>
          </a:prstGeom>
          <a:ln w="381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4" name=""/>
          <p:cNvPicPr>
            <a:picLocks noChangeAspect="1"/>
          </p:cNvPicPr>
          <p:nvPr/>
        </p:nvPicPr>
        <p:blipFill rotWithShape="1">
          <a:blip r:embed="rId3"/>
          <a:srcRect r="24390"/>
          <a:stretch>
            <a:fillRect/>
          </a:stretch>
        </p:blipFill>
        <p:spPr>
          <a:xfrm>
            <a:off x="645317" y="4328657"/>
            <a:ext cx="988941" cy="566965"/>
          </a:xfrm>
          <a:prstGeom prst="rect">
            <a:avLst/>
          </a:prstGeom>
        </p:spPr>
      </p:pic>
      <p:grpSp>
        <p:nvGrpSpPr>
          <p:cNvPr id="161" name=""/>
          <p:cNvGrpSpPr/>
          <p:nvPr/>
        </p:nvGrpSpPr>
        <p:grpSpPr>
          <a:xfrm rot="0">
            <a:off x="8890902" y="2081012"/>
            <a:ext cx="2659645" cy="3017706"/>
            <a:chOff x="8890902" y="2004812"/>
            <a:chExt cx="2659645" cy="3017706"/>
          </a:xfrm>
        </p:grpSpPr>
        <p:sp>
          <p:nvSpPr>
            <p:cNvPr id="132" name=""/>
            <p:cNvSpPr/>
            <p:nvPr/>
          </p:nvSpPr>
          <p:spPr>
            <a:xfrm>
              <a:off x="8890902" y="2004812"/>
              <a:ext cx="2659645" cy="3017706"/>
            </a:xfrm>
            <a:prstGeom prst="rect">
              <a:avLst/>
            </a:prstGeom>
            <a:solidFill>
              <a:schemeClr val="lt1"/>
            </a:solidFill>
            <a:ln w="2540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>
                  <a:latin typeface="+mn-lt"/>
                  <a:ea typeface="+mn-ea"/>
                  <a:cs typeface="+mn-cs"/>
                </a:defRPr>
              </a:pPr>
              <a:endParaRPr lang="en-US" altLang="ko-KR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3" name=""/>
            <p:cNvSpPr/>
            <p:nvPr/>
          </p:nvSpPr>
          <p:spPr>
            <a:xfrm>
              <a:off x="8940688" y="2103210"/>
              <a:ext cx="2564192" cy="413883"/>
            </a:xfrm>
            <a:prstGeom prst="rect">
              <a:avLst/>
            </a:prstGeom>
            <a:noFill/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Clr>
                  <a:schemeClr val="dk1"/>
                </a:buClr>
                <a:buNone/>
                <a:defRPr/>
              </a:pPr>
              <a:r>
                <a:rPr lang="en-US" altLang="ko-KR" sz="1500" b="1" spc="-100">
                  <a:solidFill>
                    <a:schemeClr val="dk1"/>
                  </a:solidFill>
                </a:rPr>
                <a:t> “A </a:t>
              </a:r>
              <a:r>
                <a:rPr lang="en-US" altLang="ko-KR" sz="1500" b="1" spc="-100">
                  <a:solidFill>
                    <a:schemeClr val="dk1"/>
                  </a:solidFill>
                  <a:latin typeface="+mn-lt"/>
                  <a:ea typeface="+mn-ea"/>
                  <a:cs typeface="+mn-cs"/>
                </a:rPr>
                <a:t>warship carrying aircraft”</a:t>
              </a:r>
              <a:endParaRPr lang="en-US" altLang="ko-KR" sz="1500" b="1" spc="-100">
                <a:solidFill>
                  <a:schemeClr val="dk1"/>
                </a:solidFill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60" name=""/>
            <p:cNvGrpSpPr/>
            <p:nvPr/>
          </p:nvGrpSpPr>
          <p:grpSpPr>
            <a:xfrm rot="0">
              <a:off x="9114858" y="2592161"/>
              <a:ext cx="2214229" cy="2265228"/>
              <a:chOff x="9067234" y="2696936"/>
              <a:chExt cx="2214229" cy="2825430"/>
            </a:xfrm>
          </p:grpSpPr>
          <p:grpSp>
            <p:nvGrpSpPr>
              <p:cNvPr id="148" name=""/>
              <p:cNvGrpSpPr/>
              <p:nvPr/>
            </p:nvGrpSpPr>
            <p:grpSpPr>
              <a:xfrm rot="0">
                <a:off x="9480543" y="2696936"/>
                <a:ext cx="1800920" cy="2825430"/>
                <a:chOff x="8358979" y="2411414"/>
                <a:chExt cx="1837206" cy="2825430"/>
              </a:xfrm>
            </p:grpSpPr>
            <p:pic>
              <p:nvPicPr>
                <p:cNvPr id="149" name=""/>
                <p:cNvPicPr/>
                <p:nvPr/>
              </p:nvPicPr>
              <p:blipFill rotWithShape="1">
                <a:blip r:embed="rId4"/>
                <a:stretch>
                  <a:fillRect/>
                </a:stretch>
              </p:blipFill>
              <p:spPr>
                <a:xfrm>
                  <a:off x="8359339" y="2411414"/>
                  <a:ext cx="1836553" cy="826198"/>
                </a:xfrm>
                <a:prstGeom prst="rect">
                  <a:avLst/>
                </a:prstGeom>
              </p:spPr>
            </p:pic>
            <p:pic>
              <p:nvPicPr>
                <p:cNvPr id="150" name=""/>
                <p:cNvPicPr>
                  <a:picLocks noChangeAspect="1"/>
                </p:cNvPicPr>
                <p:nvPr/>
              </p:nvPicPr>
              <p:blipFill rotWithShape="1">
                <a:blip r:embed="rId5"/>
                <a:stretch>
                  <a:fillRect/>
                </a:stretch>
              </p:blipFill>
              <p:spPr>
                <a:xfrm>
                  <a:off x="8358979" y="3409950"/>
                  <a:ext cx="1837206" cy="826198"/>
                </a:xfrm>
                <a:prstGeom prst="rect">
                  <a:avLst/>
                </a:prstGeom>
              </p:spPr>
            </p:pic>
            <p:pic>
              <p:nvPicPr>
                <p:cNvPr id="151" name=""/>
                <p:cNvPicPr/>
                <p:nvPr/>
              </p:nvPicPr>
              <p:blipFill rotWithShape="1">
                <a:blip r:embed="rId6"/>
                <a:stretch>
                  <a:fillRect/>
                </a:stretch>
              </p:blipFill>
              <p:spPr>
                <a:xfrm>
                  <a:off x="8359339" y="4410646"/>
                  <a:ext cx="1836553" cy="826198"/>
                </a:xfrm>
                <a:prstGeom prst="rect">
                  <a:avLst/>
                </a:prstGeom>
              </p:spPr>
            </p:pic>
          </p:grpSp>
          <p:sp>
            <p:nvSpPr>
              <p:cNvPr id="155" name=""/>
              <p:cNvSpPr txBox="1"/>
              <p:nvPr/>
            </p:nvSpPr>
            <p:spPr>
              <a:xfrm>
                <a:off x="9067234" y="2941402"/>
                <a:ext cx="392339" cy="23889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/>
                  <a:t>①</a:t>
                </a:r>
                <a:endParaRPr lang="en-US" altLang="ko-KR"/>
              </a:p>
              <a:p>
                <a:pPr>
                  <a:defRPr/>
                </a:pPr>
                <a:endParaRPr lang="en-US" altLang="ko-KR"/>
              </a:p>
              <a:p>
                <a:pPr>
                  <a:lnSpc>
                    <a:spcPct val="90000"/>
                  </a:lnSpc>
                  <a:defRPr/>
                </a:pPr>
                <a:r>
                  <a:rPr lang="en-US" altLang="ko-KR" sz="1400"/>
                  <a:t> </a:t>
                </a:r>
                <a:endParaRPr lang="en-US" altLang="ko-KR" sz="1400"/>
              </a:p>
              <a:p>
                <a:pPr>
                  <a:defRPr/>
                </a:pPr>
                <a:r>
                  <a:rPr lang="en-US" altLang="ko-KR"/>
                  <a:t>②</a:t>
                </a:r>
                <a:endParaRPr lang="en-US" altLang="ko-KR"/>
              </a:p>
              <a:p>
                <a:pPr>
                  <a:defRPr/>
                </a:pPr>
                <a:endParaRPr lang="en-US" altLang="ko-KR"/>
              </a:p>
              <a:p>
                <a:pPr>
                  <a:defRPr/>
                </a:pPr>
                <a:endParaRPr lang="en-US" altLang="ko-KR" sz="1100"/>
              </a:p>
              <a:p>
                <a:pPr>
                  <a:lnSpc>
                    <a:spcPct val="135000"/>
                  </a:lnSpc>
                  <a:defRPr/>
                </a:pPr>
                <a:r>
                  <a:rPr lang="en-US" altLang="ko-KR"/>
                  <a:t>③</a:t>
                </a:r>
                <a:endParaRPr lang="en-US" altLang="ko-KR"/>
              </a:p>
            </p:txBody>
          </p:sp>
        </p:grpSp>
      </p:grpSp>
      <p:cxnSp>
        <p:nvCxnSpPr>
          <p:cNvPr id="156" name=""/>
          <p:cNvCxnSpPr/>
          <p:nvPr/>
        </p:nvCxnSpPr>
        <p:spPr>
          <a:xfrm rot="16200000" flipH="1">
            <a:off x="3759999" y="4536286"/>
            <a:ext cx="1071562" cy="118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"/>
          <p:cNvCxnSpPr/>
          <p:nvPr/>
        </p:nvCxnSpPr>
        <p:spPr>
          <a:xfrm rot="16200000" flipH="1">
            <a:off x="3864774" y="4531524"/>
            <a:ext cx="1071562" cy="118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"/>
          <p:cNvCxnSpPr/>
          <p:nvPr/>
        </p:nvCxnSpPr>
        <p:spPr>
          <a:xfrm rot="16200000" flipH="1">
            <a:off x="3969549" y="4541049"/>
            <a:ext cx="1071562" cy="118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9" name=""/>
          <p:cNvPicPr>
            <a:picLocks noChangeAspect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3719510" y="2489098"/>
            <a:ext cx="461963" cy="4604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3" y="292282"/>
            <a:ext cx="85756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 모델 구성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41541" y="1621659"/>
            <a:ext cx="10381943" cy="500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91" indent="-342891">
              <a:lnSpc>
                <a:spcPct val="150000"/>
              </a:lnSpc>
              <a:buFont typeface="Arial"/>
              <a:buChar char="•"/>
              <a:defRPr/>
            </a:pPr>
            <a:endParaRPr lang="ko-KR" altLang="en-US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1) 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자연어 임베딩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 : 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별도 학습없이 사전학습된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Sentence BERT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모델 사용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  <p:sp>
        <p:nvSpPr>
          <p:cNvPr id="122" name=""/>
          <p:cNvSpPr txBox="1"/>
          <p:nvPr/>
        </p:nvSpPr>
        <p:spPr>
          <a:xfrm>
            <a:off x="1010556" y="1761443"/>
            <a:ext cx="7032626" cy="3561127"/>
          </a:xfrm>
          <a:prstGeom prst="rect">
            <a:avLst/>
          </a:prstGeom>
        </p:spPr>
        <p:txBody>
          <a:bodyPr wrap="square">
            <a:spAutoFit/>
          </a:bodyPr>
          <a:p>
            <a:pPr marL="257040" indent="-257040">
              <a:lnSpc>
                <a:spcPct val="115000"/>
              </a:lnSpc>
              <a:buFont typeface="Arial"/>
              <a:buChar char="•"/>
              <a:defRPr/>
            </a:pPr>
            <a:endParaRPr lang="en-US" altLang="ko-KR"/>
          </a:p>
          <a:p>
            <a:pPr marL="257040" indent="-257040">
              <a:lnSpc>
                <a:spcPct val="115000"/>
              </a:lnSpc>
              <a:buFont typeface="Arial"/>
              <a:buChar char="•"/>
              <a:defRPr/>
            </a:pPr>
            <a:r>
              <a:rPr lang="en-US" altLang="ko-KR"/>
              <a:t>BERT</a:t>
            </a:r>
            <a:r>
              <a:rPr lang="ko-KR" altLang="en-US"/>
              <a:t> 모델을 파인튜닝하여 문장 임베딩을 생성하는 모델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en-US" altLang="ko-KR"/>
              <a:t>   - </a:t>
            </a:r>
            <a:r>
              <a:rPr lang="ko-KR" altLang="en-US"/>
              <a:t>문장 수준에서 의미를 파악하도록 설계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ko-KR" altLang="en-US"/>
              <a:t>   </a:t>
            </a:r>
            <a:r>
              <a:rPr lang="en-US" altLang="ko-KR"/>
              <a:t>-</a:t>
            </a:r>
            <a:r>
              <a:rPr lang="ko-KR" altLang="en-US"/>
              <a:t> 유사도 메트릭을 계산하는데 알맞은 임베딩을 생성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en-US" altLang="ko-KR"/>
              <a:t> </a:t>
            </a:r>
            <a:endParaRPr lang="en-US" altLang="ko-KR"/>
          </a:p>
          <a:p>
            <a:pPr marL="257040" indent="-257040">
              <a:lnSpc>
                <a:spcPct val="115000"/>
              </a:lnSpc>
              <a:buFont typeface="Arial"/>
              <a:buChar char="•"/>
              <a:defRPr/>
            </a:pPr>
            <a:r>
              <a:rPr lang="ko-KR" altLang="en-US"/>
              <a:t>문장 임베딩 과정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en-US" altLang="ko-KR"/>
              <a:t>  </a:t>
            </a:r>
            <a:r>
              <a:rPr lang="ko-KR" altLang="en-US"/>
              <a:t> </a:t>
            </a:r>
            <a:r>
              <a:rPr lang="en-US" altLang="ko-KR"/>
              <a:t> </a:t>
            </a:r>
            <a:r>
              <a:rPr lang="ko-KR" altLang="en-US"/>
              <a:t>① 토큰화 </a:t>
            </a:r>
            <a:r>
              <a:rPr lang="en-US" altLang="ko-KR"/>
              <a:t>: BERT의 WordPiece 토크나이저를 사용</a:t>
            </a:r>
            <a:endParaRPr lang="en-US" altLang="ko-KR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ko-KR" altLang="en-US"/>
              <a:t>    ② 피쳐 추출</a:t>
            </a:r>
            <a:r>
              <a:rPr lang="en-US" altLang="ko-KR"/>
              <a:t> : 트랜스포머 레이어 통과,</a:t>
            </a:r>
            <a:r>
              <a:rPr lang="ko-KR" altLang="en-US"/>
              <a:t> 토큰 임베딩 업데이트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r>
              <a:rPr lang="ko-KR" altLang="en-US"/>
              <a:t>    ③ 문장 임베딩화 </a:t>
            </a:r>
            <a:r>
              <a:rPr lang="en-US" altLang="ko-KR"/>
              <a:t>: </a:t>
            </a:r>
            <a:r>
              <a:rPr lang="ko-KR" altLang="en-US"/>
              <a:t>풀링으로 문장 전체를 하나의 벡터로 요약 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endParaRPr lang="ko-KR" altLang="en-US"/>
          </a:p>
          <a:p>
            <a:pPr marL="257040" indent="-257040">
              <a:lnSpc>
                <a:spcPct val="115000"/>
              </a:lnSpc>
              <a:buFont typeface="Arial"/>
              <a:buChar char="•"/>
              <a:defRPr/>
            </a:pPr>
            <a:r>
              <a:rPr lang="ko-KR" altLang="en-US" b="1"/>
              <a:t>다른 문장 임베딩과의 의미적 유사성을 평가하는데 용이</a:t>
            </a:r>
            <a:r>
              <a:rPr lang="ko-KR" altLang="en-US"/>
              <a:t>한 방법</a:t>
            </a:r>
            <a:endParaRPr lang="ko-KR" altLang="en-US"/>
          </a:p>
        </p:txBody>
      </p:sp>
      <p:pic>
        <p:nvPicPr>
          <p:cNvPr id="126" name=""/>
          <p:cNvPicPr>
            <a:picLocks noChangeAspect="1"/>
          </p:cNvPicPr>
          <p:nvPr/>
        </p:nvPicPr>
        <p:blipFill rotWithShape="1">
          <a:blip r:embed="rId3"/>
          <a:srcRect l="50240" t="5970" r="3040" b="2710"/>
          <a:stretch>
            <a:fillRect/>
          </a:stretch>
        </p:blipFill>
        <p:spPr>
          <a:xfrm>
            <a:off x="8182774" y="1684338"/>
            <a:ext cx="3492492" cy="4169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3" y="292282"/>
            <a:ext cx="85756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 모델 구성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2) 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이미지 임베딩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</a:t>
            </a: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ResNet50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 모델 일부 변형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  <p:sp>
        <p:nvSpPr>
          <p:cNvPr id="180" name=""/>
          <p:cNvSpPr txBox="1"/>
          <p:nvPr/>
        </p:nvSpPr>
        <p:spPr>
          <a:xfrm>
            <a:off x="873124" y="2024063"/>
            <a:ext cx="5222876" cy="364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pic>
        <p:nvPicPr>
          <p:cNvPr id="184" name=""/>
          <p:cNvPicPr>
            <a:picLocks noChangeAspect="1"/>
          </p:cNvPicPr>
          <p:nvPr/>
        </p:nvPicPr>
        <p:blipFill rotWithShape="1">
          <a:blip r:embed="rId3"/>
          <a:srcRect l="3020" r="2930" b="1490"/>
          <a:stretch>
            <a:fillRect/>
          </a:stretch>
        </p:blipFill>
        <p:spPr>
          <a:xfrm>
            <a:off x="7846148" y="1909344"/>
            <a:ext cx="4191070" cy="3039311"/>
          </a:xfrm>
          <a:prstGeom prst="rect">
            <a:avLst/>
          </a:prstGeom>
        </p:spPr>
      </p:pic>
      <p:sp>
        <p:nvSpPr>
          <p:cNvPr id="185" name=""/>
          <p:cNvSpPr txBox="1"/>
          <p:nvPr/>
        </p:nvSpPr>
        <p:spPr>
          <a:xfrm>
            <a:off x="1010556" y="1761443"/>
            <a:ext cx="7032626" cy="3484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040" indent="-257040">
              <a:lnSpc>
                <a:spcPct val="115000"/>
              </a:lnSpc>
              <a:buFont typeface="Arial"/>
              <a:buChar char="•"/>
              <a:defRPr/>
            </a:pPr>
            <a:endParaRPr lang="en-US" altLang="ko-KR"/>
          </a:p>
          <a:p>
            <a:pPr marL="257040" indent="-257040">
              <a:lnSpc>
                <a:spcPct val="125000"/>
              </a:lnSpc>
              <a:buFont typeface="Arial"/>
              <a:buChar char="•"/>
              <a:defRPr/>
            </a:pPr>
            <a:r>
              <a:rPr lang="ko-KR" altLang="en-US"/>
              <a:t>이미지에서 고차원적인 특징을 효과적으로 추출하는 모델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en-US" altLang="ko-KR"/>
              <a:t>   - </a:t>
            </a:r>
            <a:r>
              <a:rPr lang="ko-KR" altLang="en-US"/>
              <a:t>기존 모델들의 기울기</a:t>
            </a:r>
            <a:r>
              <a:rPr lang="en-US" altLang="ko-KR"/>
              <a:t> </a:t>
            </a:r>
            <a:r>
              <a:rPr lang="ko-KR" altLang="en-US"/>
              <a:t>소실 문제를 </a:t>
            </a:r>
            <a:r>
              <a:rPr lang="en-US" altLang="ko-KR"/>
              <a:t>Residual block</a:t>
            </a:r>
            <a:r>
              <a:rPr lang="ko-KR" altLang="en-US"/>
              <a:t>으로 해결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en-US" altLang="ko-KR"/>
              <a:t> </a:t>
            </a:r>
            <a:endParaRPr lang="en-US" altLang="ko-KR"/>
          </a:p>
          <a:p>
            <a:pPr marL="257040" indent="-257040">
              <a:lnSpc>
                <a:spcPct val="125000"/>
              </a:lnSpc>
              <a:buFont typeface="Arial"/>
              <a:buChar char="•"/>
              <a:defRPr/>
            </a:pPr>
            <a:r>
              <a:rPr lang="ko-KR" altLang="en-US"/>
              <a:t>자연어 임베딩 벡터</a:t>
            </a:r>
            <a:r>
              <a:rPr lang="en-US" altLang="ko-KR"/>
              <a:t>(384)</a:t>
            </a:r>
            <a:r>
              <a:rPr lang="ko-KR" altLang="en-US"/>
              <a:t>와 이미지 임베딩 벡터</a:t>
            </a:r>
            <a:r>
              <a:rPr lang="en-US" altLang="ko-KR"/>
              <a:t>(2,048)</a:t>
            </a:r>
            <a:r>
              <a:rPr lang="ko-KR" altLang="en-US"/>
              <a:t> </a:t>
            </a:r>
            <a:r>
              <a:rPr lang="ko-KR" altLang="en-US" b="1"/>
              <a:t>차원 상이</a:t>
            </a:r>
            <a:endParaRPr lang="ko-KR" altLang="en-US" b="1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ko-KR" altLang="en-US"/>
              <a:t>    ① 모델의 </a:t>
            </a:r>
            <a:r>
              <a:rPr lang="ko-KR" altLang="en-US" b="1"/>
              <a:t>마지막 fully-connected 레이어 제거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ko-KR" altLang="en-US"/>
              <a:t>    ② </a:t>
            </a:r>
            <a:r>
              <a:rPr lang="en-US" altLang="ko-KR" b="1"/>
              <a:t>MLP </a:t>
            </a:r>
            <a:r>
              <a:rPr lang="ko-KR" altLang="en-US" b="1"/>
              <a:t>레이어를 추가</a:t>
            </a:r>
            <a:r>
              <a:rPr lang="ko-KR" altLang="en-US"/>
              <a:t>하여 차원 축소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ko-KR" altLang="en-US"/>
              <a:t>    </a:t>
            </a:r>
            <a:r>
              <a:rPr lang="en-US" altLang="ko-KR"/>
              <a:t> </a:t>
            </a:r>
            <a:r>
              <a:rPr lang="ko-KR" altLang="en-US"/>
              <a:t>    </a:t>
            </a:r>
            <a:r>
              <a:rPr lang="en-US" altLang="ko-KR"/>
              <a:t>* 2,048 → 1,024 → 768 → 384</a:t>
            </a:r>
            <a:r>
              <a:rPr lang="ko-KR" altLang="en-US"/>
              <a:t>차원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endParaRPr lang="en-US" altLang="ko-KR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ko-KR" altLang="en-US" b="1"/>
              <a:t>⇒ 이미지와 텍스트간 임베딩을 같</a:t>
            </a:r>
            <a:r>
              <a:rPr lang="ko-KR" altLang="en-US" b="1">
                <a:solidFill>
                  <a:schemeClr val="tx1"/>
                </a:solidFill>
                <a:effectLst/>
              </a:rPr>
              <a:t>게 하여 비교 가능</a:t>
            </a:r>
            <a:endParaRPr lang="ko-KR" altLang="en-US" b="1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8833" y="292282"/>
            <a:ext cx="85756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500"/>
              </a:spcBef>
              <a:defRPr/>
            </a:pP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02. 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본론 </a:t>
            </a:r>
            <a:r>
              <a:rPr lang="en-US" altLang="ko-KR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:</a:t>
            </a:r>
            <a:r>
              <a:rPr lang="ko-KR" altLang="en-US" sz="2800" b="1">
                <a:solidFill>
                  <a:srgbClr val="891a1c"/>
                </a:solidFill>
                <a:latin typeface="맑은 고딕"/>
                <a:ea typeface="맑은 고딕"/>
                <a:cs typeface="맑은 고딕 Semilight"/>
              </a:rPr>
              <a:t> 모델 구성</a:t>
            </a:r>
            <a:endParaRPr lang="ko-KR" altLang="en-US" sz="2800" b="1">
              <a:solidFill>
                <a:srgbClr val="891a1c"/>
              </a:solidFill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41541" y="1027453"/>
            <a:ext cx="10381943" cy="542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>
                <a:latin typeface="맑은 고딕"/>
                <a:ea typeface="맑은 고딕"/>
                <a:cs typeface="맑은 고딕 Semilight"/>
              </a:rPr>
              <a:t>3) </a:t>
            </a:r>
            <a:r>
              <a:rPr lang="ko-KR" altLang="en-US" sz="2000" b="1">
                <a:latin typeface="맑은 고딕"/>
                <a:ea typeface="맑은 고딕"/>
                <a:cs typeface="맑은 고딕 Semilight"/>
              </a:rPr>
              <a:t>모델 학습</a:t>
            </a:r>
            <a:endParaRPr lang="ko-KR" altLang="en-US" sz="2000" b="1">
              <a:latin typeface="맑은 고딕"/>
              <a:ea typeface="맑은 고딕"/>
              <a:cs typeface="맑은 고딕 Semilight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1E8F903-8762-47BB-A946-C25339C031F7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  <p:sp>
        <p:nvSpPr>
          <p:cNvPr id="52" name=""/>
          <p:cNvSpPr txBox="1"/>
          <p:nvPr/>
        </p:nvSpPr>
        <p:spPr>
          <a:xfrm>
            <a:off x="1010556" y="1761442"/>
            <a:ext cx="10259220" cy="4494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040" indent="-257040">
              <a:lnSpc>
                <a:spcPct val="115000"/>
              </a:lnSpc>
              <a:buFont typeface="Arial"/>
              <a:buChar char="•"/>
              <a:defRPr/>
            </a:pPr>
            <a:r>
              <a:rPr lang="ko-KR" altLang="en-US"/>
              <a:t>기존 모델 </a:t>
            </a:r>
            <a:r>
              <a:rPr lang="en-US" altLang="ko-KR"/>
              <a:t>:</a:t>
            </a:r>
            <a:r>
              <a:rPr lang="ko-KR" altLang="en-US"/>
              <a:t> 대조 학습 </a:t>
            </a:r>
            <a:endParaRPr lang="ko-KR" altLang="en-US"/>
          </a:p>
          <a:p>
            <a:pPr marL="0" indent="0">
              <a:lnSpc>
                <a:spcPct val="115000"/>
              </a:lnSpc>
              <a:buFont typeface="Arial"/>
              <a:buNone/>
              <a:defRPr/>
            </a:pPr>
            <a:endParaRPr lang="ko-KR" altLang="en-US"/>
          </a:p>
          <a:p>
            <a:pPr marL="257040" indent="-257040">
              <a:lnSpc>
                <a:spcPct val="125000"/>
              </a:lnSpc>
              <a:buFont typeface="Arial"/>
              <a:buChar char="•"/>
              <a:defRPr/>
            </a:pPr>
            <a:r>
              <a:rPr lang="ko-KR" altLang="en-US"/>
              <a:t>우리 모델 </a:t>
            </a:r>
            <a:r>
              <a:rPr lang="en-US" altLang="ko-KR"/>
              <a:t>:</a:t>
            </a:r>
            <a:r>
              <a:rPr lang="ko-KR" altLang="en-US"/>
              <a:t> 코사인 유사도 손실함수로 </a:t>
            </a:r>
            <a:r>
              <a:rPr lang="en-US" altLang="ko-KR"/>
              <a:t>‘</a:t>
            </a:r>
            <a:r>
              <a:rPr lang="ko-KR" altLang="en-US"/>
              <a:t>자연어 임베딩</a:t>
            </a:r>
            <a:r>
              <a:rPr lang="en-US" altLang="ko-KR"/>
              <a:t>-</a:t>
            </a:r>
            <a:r>
              <a:rPr lang="ko-KR" altLang="en-US"/>
              <a:t>이미지 임베딩</a:t>
            </a:r>
            <a:r>
              <a:rPr lang="en-US" altLang="ko-KR"/>
              <a:t>’</a:t>
            </a:r>
            <a:r>
              <a:rPr lang="ko-KR" altLang="en-US"/>
              <a:t>간 손실 계산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en-US" altLang="ko-KR"/>
              <a:t>   - </a:t>
            </a:r>
            <a:r>
              <a:rPr lang="ko-KR" altLang="en-US"/>
              <a:t>두 모달의 임베딩이 서로 가까워지도록 유도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en-US" altLang="ko-KR"/>
              <a:t> </a:t>
            </a:r>
            <a:endParaRPr lang="en-US" altLang="ko-KR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endParaRPr lang="en-US" altLang="ko-KR"/>
          </a:p>
          <a:p>
            <a:pPr marL="257040" indent="-257040">
              <a:lnSpc>
                <a:spcPct val="125000"/>
              </a:lnSpc>
              <a:buFont typeface="Arial"/>
              <a:buChar char="•"/>
              <a:defRPr/>
            </a:pPr>
            <a:r>
              <a:rPr lang="ko-KR" altLang="en-US"/>
              <a:t>특히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ko-KR" altLang="en-US" b="1"/>
              <a:t>마진</a:t>
            </a:r>
            <a:r>
              <a:rPr lang="en-US" altLang="ko-KR" b="1"/>
              <a:t>(Margin)</a:t>
            </a:r>
            <a:r>
              <a:rPr lang="ko-KR" altLang="en-US" b="1"/>
              <a:t> 기반의 코사인 유사도 손실함수 </a:t>
            </a:r>
            <a:r>
              <a:rPr lang="ko-KR" altLang="en-US"/>
              <a:t>사용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ko-KR" altLang="en-US"/>
              <a:t>    </a:t>
            </a:r>
            <a:r>
              <a:rPr lang="en-US" altLang="ko-KR"/>
              <a:t>-</a:t>
            </a:r>
            <a:r>
              <a:rPr lang="ko-KR" altLang="en-US"/>
              <a:t> 유사도가 낮은 경우 손실을 증폭시켜 이미지와 텍스트 사이의 코사인 유사도를 최대화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ko-KR" altLang="en-US"/>
              <a:t>    </a:t>
            </a:r>
            <a:r>
              <a:rPr lang="en-US" altLang="ko-KR"/>
              <a:t>-</a:t>
            </a:r>
            <a:r>
              <a:rPr lang="ko-KR" altLang="en-US"/>
              <a:t> 이를 통해 이미지와 텍스트 임베딩이 특정 수준의 유사도 이상을 달성하도록 보장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ko-KR" altLang="en-US"/>
              <a:t>   </a:t>
            </a:r>
            <a:endParaRPr lang="ko-KR" altLang="en-US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ko-KR" altLang="en-US" b="1"/>
              <a:t>    ⇒ 모델이 더 높은 의미적 유사성을 달성하여 더욱 정확하고 의미 있는 정보 추출을 가능</a:t>
            </a:r>
            <a:endParaRPr lang="ko-KR" altLang="en-US" b="1"/>
          </a:p>
          <a:p>
            <a:pPr marL="0" indent="0">
              <a:lnSpc>
                <a:spcPct val="125000"/>
              </a:lnSpc>
              <a:buFont typeface="Arial"/>
              <a:buNone/>
              <a:defRPr/>
            </a:pPr>
            <a:r>
              <a:rPr lang="ko-KR" altLang="en-US"/>
              <a:t>   </a:t>
            </a:r>
            <a:endParaRPr lang="ko-KR" altLang="en-US"/>
          </a:p>
        </p:txBody>
      </p:sp>
      <p:pic>
        <p:nvPicPr>
          <p:cNvPr id="5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91304" y="4871244"/>
            <a:ext cx="6809392" cy="659291"/>
          </a:xfrm>
          <a:prstGeom prst="rect">
            <a:avLst/>
          </a:prstGeom>
        </p:spPr>
      </p:pic>
      <p:pic>
        <p:nvPicPr>
          <p:cNvPr id="5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302532" y="3061450"/>
            <a:ext cx="3586936" cy="7350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909</ep:Words>
  <ep:PresentationFormat>와이드스크린</ep:PresentationFormat>
  <ep:Paragraphs>175</ep:Paragraphs>
  <ep:Slides>17</ep:Slides>
  <ep:Notes>15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2021-07-27T04:51:30.000</dcterms:created>
  <dc:creator>SYNAM</dc:creator>
  <cp:lastModifiedBy>bigdata</cp:lastModifiedBy>
  <dcterms:modified xsi:type="dcterms:W3CDTF">2024-06-19T11:20:11.614</dcterms:modified>
  <cp:revision>334</cp:revision>
  <dc:title>(발표자료)다중 시간 세분성을 통한 계층적 요약 전처리를 이용한 효과적인 시계열 예측방법</dc:title>
  <cp:version>1000.0000.01</cp:version>
</cp:coreProperties>
</file>

<file path=docProps/thumbnail.jpeg>
</file>